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49"/>
  </p:notesMasterIdLst>
  <p:handoutMasterIdLst>
    <p:handoutMasterId r:id="rId50"/>
  </p:handoutMasterIdLst>
  <p:sldIdLst>
    <p:sldId id="322" r:id="rId5"/>
    <p:sldId id="356" r:id="rId6"/>
    <p:sldId id="357" r:id="rId7"/>
    <p:sldId id="358" r:id="rId8"/>
    <p:sldId id="2147375423" r:id="rId9"/>
    <p:sldId id="360" r:id="rId10"/>
    <p:sldId id="361" r:id="rId11"/>
    <p:sldId id="367" r:id="rId12"/>
    <p:sldId id="2147375424" r:id="rId13"/>
    <p:sldId id="362" r:id="rId14"/>
    <p:sldId id="363" r:id="rId15"/>
    <p:sldId id="364" r:id="rId16"/>
    <p:sldId id="365" r:id="rId17"/>
    <p:sldId id="366" r:id="rId18"/>
    <p:sldId id="382" r:id="rId19"/>
    <p:sldId id="409" r:id="rId20"/>
    <p:sldId id="2147375425" r:id="rId21"/>
    <p:sldId id="2147375426" r:id="rId22"/>
    <p:sldId id="421" r:id="rId23"/>
    <p:sldId id="2147375422" r:id="rId24"/>
    <p:sldId id="2147375415" r:id="rId25"/>
    <p:sldId id="2147375420" r:id="rId26"/>
    <p:sldId id="2147375431" r:id="rId27"/>
    <p:sldId id="379" r:id="rId28"/>
    <p:sldId id="2147375436" r:id="rId29"/>
    <p:sldId id="1591" r:id="rId30"/>
    <p:sldId id="381" r:id="rId31"/>
    <p:sldId id="2147375437" r:id="rId32"/>
    <p:sldId id="385" r:id="rId33"/>
    <p:sldId id="386" r:id="rId34"/>
    <p:sldId id="394" r:id="rId35"/>
    <p:sldId id="395" r:id="rId36"/>
    <p:sldId id="396" r:id="rId37"/>
    <p:sldId id="397" r:id="rId38"/>
    <p:sldId id="398" r:id="rId39"/>
    <p:sldId id="399" r:id="rId40"/>
    <p:sldId id="2147375417" r:id="rId41"/>
    <p:sldId id="2147375418" r:id="rId42"/>
    <p:sldId id="2147375419" r:id="rId43"/>
    <p:sldId id="387" r:id="rId44"/>
    <p:sldId id="392" r:id="rId45"/>
    <p:sldId id="391" r:id="rId46"/>
    <p:sldId id="390" r:id="rId47"/>
    <p:sldId id="214737543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1CA1450C-6C41-B862-A69A-35F1C5BC3153}" name="Mabaya, Gracia" initials="MG" userId="S::gracia.mabaya@ontariohealth.ca::b09e9c0f-5fd2-42db-ac07-187d9d93d23a" providerId="AD"/>
  <p188:author id="{43DCAE1F-1933-5AA8-DFB0-D87E98B36994}" name="Kennedy-Yee, Carol" initials="CK" userId="S::carol.kennedy@ontariohealth.ca::b448f05e-9d95-41d1-a36c-f2fb5d9947b0" providerId="AD"/>
  <p188:author id="{98D09420-6F17-D3AD-8DC9-6DD0229CFF67}" name="Yakubu, Mafo" initials="" userId="S::mafo.yakubu@ontariohealth.ca::722a36ac-6c67-45a3-90e5-24cd62d9c481" providerId="AD"/>
  <p188:author id="{F81E792E-49DB-0CD8-8BBE-A01EE85F7AF6}" name="Costante, Alicia" initials="CA" userId="S::alicia.costante@ontariohealth.ca::088730f9-fd58-499f-8459-bd7b32429f13" providerId="AD"/>
  <p188:author id="{06D43156-0E8B-C5B9-5E9D-8F8E553BB615}" name="Burrows, Benjamin" initials="BB" userId="S::benjamin.burrows@ontariohealth.ca::cd843297-fad5-4066-89bb-c0fcb2fbd99c" providerId="AD"/>
  <p188:author id="{D0FFAE60-4F43-C334-F9EF-F4728FDBE600}" name="Mulder, Tonja" initials="MT" userId="S::tonja.mulder@ontariohealth.ca::820ac58e-689d-4285-beef-c00b21dc2ef3" providerId="AD"/>
  <p188:author id="{DEDC3B67-397E-8822-4527-2339AB022BE5}" name="Gnanalingam, Aasha" initials="AG" userId="S::aasha.gnanalingam@ontariohealth.ca::e998668a-8e67-4039-9efc-c8b62c418ad0" providerId="AD"/>
  <p188:author id="{9BB1F171-2DE8-2887-75B2-4B867B10B0F0}" name="Liang, Catherine" initials="LC" userId="S::catherine.liang@ontariohealth.ca::f02553ff-2f62-4d20-a67a-f5e2927c8ae2" providerId="AD"/>
  <p188:author id="{C5F05692-10F5-AA5A-253D-22D0779AF760}" name="Maguire, Tim" initials="MT" userId="S::tim.maguire@ontariohealth.ca::0a50f5eb-c84f-4892-9e7e-880f7b00f11b" providerId="AD"/>
  <p188:author id="{AFCCF4CA-3E8E-1FD5-74E7-39ADAE3A9D6B}" name="McKane, Jeanne" initials="MJ" userId="S::jeanne.mckane@ontariohealth.ca::ccaae3d9-a257-43fb-bdc8-036ccece4828" providerId="AD"/>
  <p188:author id="{CCCA06D2-2B1A-19B8-839D-F0CFA478F188}" name="Funge, Daniel" initials="FD" userId="S::daniel.funge@ontariohealth.ca::248dd956-cb03-4c1e-9365-ca153f70fb64" providerId="AD"/>
  <p188:author id="{32966AD6-DD37-978D-E2E9-9158C60A7F0B}" name="Harrison, Susan" initials="SH" userId="S::susan.harrison@ontariohealth.ca::1ddf3375-323b-4640-a3c6-9d3435a6c407"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2E3"/>
    <a:srgbClr val="ED037C"/>
    <a:srgbClr val="00788A"/>
    <a:srgbClr val="C6C6C6"/>
    <a:srgbClr val="C6F3FF"/>
    <a:srgbClr val="339933"/>
    <a:srgbClr val="326295"/>
    <a:srgbClr val="7B2B83"/>
    <a:srgbClr val="598787"/>
    <a:srgbClr val="E8F3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0" autoAdjust="0"/>
    <p:restoredTop sz="86447" autoAdjust="0"/>
  </p:normalViewPr>
  <p:slideViewPr>
    <p:cSldViewPr snapToGrid="0">
      <p:cViewPr varScale="1">
        <p:scale>
          <a:sx n="62" d="100"/>
          <a:sy n="62" d="100"/>
        </p:scale>
        <p:origin x="84" y="588"/>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6132"/>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uire, Tim" userId="0a50f5eb-c84f-4892-9e7e-880f7b00f11b" providerId="ADAL" clId="{BD400752-A5CB-450C-B657-A3CB8AD59D13}"/>
    <pc:docChg chg="modSld">
      <pc:chgData name="Maguire, Tim" userId="0a50f5eb-c84f-4892-9e7e-880f7b00f11b" providerId="ADAL" clId="{BD400752-A5CB-450C-B657-A3CB8AD59D13}" dt="2024-11-18T16:20:10.611" v="6" actId="14861"/>
      <pc:docMkLst>
        <pc:docMk/>
      </pc:docMkLst>
      <pc:sldChg chg="modSp mod">
        <pc:chgData name="Maguire, Tim" userId="0a50f5eb-c84f-4892-9e7e-880f7b00f11b" providerId="ADAL" clId="{BD400752-A5CB-450C-B657-A3CB8AD59D13}" dt="2024-11-18T16:19:56.226" v="3" actId="14861"/>
        <pc:sldMkLst>
          <pc:docMk/>
          <pc:sldMk cId="2872917886" sldId="360"/>
        </pc:sldMkLst>
        <pc:picChg chg="mod">
          <ac:chgData name="Maguire, Tim" userId="0a50f5eb-c84f-4892-9e7e-880f7b00f11b" providerId="ADAL" clId="{BD400752-A5CB-450C-B657-A3CB8AD59D13}" dt="2024-11-18T16:19:47.026" v="0" actId="14861"/>
          <ac:picMkLst>
            <pc:docMk/>
            <pc:sldMk cId="2872917886" sldId="360"/>
            <ac:picMk id="8" creationId="{561F5180-274E-F107-4B55-F2D907B2281E}"/>
          </ac:picMkLst>
        </pc:picChg>
        <pc:picChg chg="mod">
          <ac:chgData name="Maguire, Tim" userId="0a50f5eb-c84f-4892-9e7e-880f7b00f11b" providerId="ADAL" clId="{BD400752-A5CB-450C-B657-A3CB8AD59D13}" dt="2024-11-18T16:19:53.247" v="2" actId="14861"/>
          <ac:picMkLst>
            <pc:docMk/>
            <pc:sldMk cId="2872917886" sldId="360"/>
            <ac:picMk id="11" creationId="{9329E1D6-EAEE-B2C0-CF37-D9382C21D91B}"/>
          </ac:picMkLst>
        </pc:picChg>
        <pc:picChg chg="mod">
          <ac:chgData name="Maguire, Tim" userId="0a50f5eb-c84f-4892-9e7e-880f7b00f11b" providerId="ADAL" clId="{BD400752-A5CB-450C-B657-A3CB8AD59D13}" dt="2024-11-18T16:19:50.402" v="1" actId="14861"/>
          <ac:picMkLst>
            <pc:docMk/>
            <pc:sldMk cId="2872917886" sldId="360"/>
            <ac:picMk id="18" creationId="{A1CC566D-2C07-0ACE-D13B-552931B28DA2}"/>
          </ac:picMkLst>
        </pc:picChg>
        <pc:picChg chg="mod">
          <ac:chgData name="Maguire, Tim" userId="0a50f5eb-c84f-4892-9e7e-880f7b00f11b" providerId="ADAL" clId="{BD400752-A5CB-450C-B657-A3CB8AD59D13}" dt="2024-11-18T16:19:56.226" v="3" actId="14861"/>
          <ac:picMkLst>
            <pc:docMk/>
            <pc:sldMk cId="2872917886" sldId="360"/>
            <ac:picMk id="23" creationId="{B7876A24-2368-C1FD-0668-B01706319929}"/>
          </ac:picMkLst>
        </pc:picChg>
      </pc:sldChg>
      <pc:sldChg chg="modSp mod">
        <pc:chgData name="Maguire, Tim" userId="0a50f5eb-c84f-4892-9e7e-880f7b00f11b" providerId="ADAL" clId="{BD400752-A5CB-450C-B657-A3CB8AD59D13}" dt="2024-11-18T16:20:05.379" v="5" actId="14861"/>
        <pc:sldMkLst>
          <pc:docMk/>
          <pc:sldMk cId="3239380564" sldId="361"/>
        </pc:sldMkLst>
        <pc:picChg chg="mod">
          <ac:chgData name="Maguire, Tim" userId="0a50f5eb-c84f-4892-9e7e-880f7b00f11b" providerId="ADAL" clId="{BD400752-A5CB-450C-B657-A3CB8AD59D13}" dt="2024-11-18T16:20:05.379" v="5" actId="14861"/>
          <ac:picMkLst>
            <pc:docMk/>
            <pc:sldMk cId="3239380564" sldId="361"/>
            <ac:picMk id="5" creationId="{D95D7223-DC72-9020-3675-1486B0ABC18A}"/>
          </ac:picMkLst>
        </pc:picChg>
      </pc:sldChg>
      <pc:sldChg chg="modSp mod">
        <pc:chgData name="Maguire, Tim" userId="0a50f5eb-c84f-4892-9e7e-880f7b00f11b" providerId="ADAL" clId="{BD400752-A5CB-450C-B657-A3CB8AD59D13}" dt="2024-11-18T16:20:01.031" v="4" actId="14861"/>
        <pc:sldMkLst>
          <pc:docMk/>
          <pc:sldMk cId="4193221867" sldId="367"/>
        </pc:sldMkLst>
        <pc:picChg chg="mod">
          <ac:chgData name="Maguire, Tim" userId="0a50f5eb-c84f-4892-9e7e-880f7b00f11b" providerId="ADAL" clId="{BD400752-A5CB-450C-B657-A3CB8AD59D13}" dt="2024-11-18T16:20:01.031" v="4" actId="14861"/>
          <ac:picMkLst>
            <pc:docMk/>
            <pc:sldMk cId="4193221867" sldId="367"/>
            <ac:picMk id="5" creationId="{E6174FC9-7DD9-00CD-A313-03FA88067B58}"/>
          </ac:picMkLst>
        </pc:picChg>
      </pc:sldChg>
      <pc:sldChg chg="modSp mod">
        <pc:chgData name="Maguire, Tim" userId="0a50f5eb-c84f-4892-9e7e-880f7b00f11b" providerId="ADAL" clId="{BD400752-A5CB-450C-B657-A3CB8AD59D13}" dt="2024-11-18T16:20:10.611" v="6" actId="14861"/>
        <pc:sldMkLst>
          <pc:docMk/>
          <pc:sldMk cId="3648762564" sldId="2147375424"/>
        </pc:sldMkLst>
        <pc:picChg chg="mod">
          <ac:chgData name="Maguire, Tim" userId="0a50f5eb-c84f-4892-9e7e-880f7b00f11b" providerId="ADAL" clId="{BD400752-A5CB-450C-B657-A3CB8AD59D13}" dt="2024-11-18T16:20:10.611" v="6" actId="14861"/>
          <ac:picMkLst>
            <pc:docMk/>
            <pc:sldMk cId="3648762564" sldId="2147375424"/>
            <ac:picMk id="5" creationId="{E702DD01-808C-CA5F-F330-79DD771EF5BF}"/>
          </ac:picMkLst>
        </pc:picChg>
      </pc:sldChg>
    </pc:docChg>
  </pc:docChgLst>
  <pc:docChgLst>
    <pc:chgData name="Maguire, Tim" userId="0a50f5eb-c84f-4892-9e7e-880f7b00f11b" providerId="ADAL" clId="{EF8F48A6-C474-4941-BC1C-55F02B5D48D6}"/>
    <pc:docChg chg="custSel modSld">
      <pc:chgData name="Maguire, Tim" userId="0a50f5eb-c84f-4892-9e7e-880f7b00f11b" providerId="ADAL" clId="{EF8F48A6-C474-4941-BC1C-55F02B5D48D6}" dt="2024-11-12T20:02:12.644" v="7" actId="14100"/>
      <pc:docMkLst>
        <pc:docMk/>
      </pc:docMkLst>
      <pc:sldChg chg="addSp delSp modSp mod">
        <pc:chgData name="Maguire, Tim" userId="0a50f5eb-c84f-4892-9e7e-880f7b00f11b" providerId="ADAL" clId="{EF8F48A6-C474-4941-BC1C-55F02B5D48D6}" dt="2024-11-12T20:02:12.644" v="7" actId="14100"/>
        <pc:sldMkLst>
          <pc:docMk/>
          <pc:sldMk cId="2687523301" sldId="366"/>
        </pc:sldMkLst>
        <pc:picChg chg="add mod">
          <ac:chgData name="Maguire, Tim" userId="0a50f5eb-c84f-4892-9e7e-880f7b00f11b" providerId="ADAL" clId="{EF8F48A6-C474-4941-BC1C-55F02B5D48D6}" dt="2024-11-12T20:02:12.644" v="7" actId="14100"/>
          <ac:picMkLst>
            <pc:docMk/>
            <pc:sldMk cId="2687523301" sldId="366"/>
            <ac:picMk id="3" creationId="{41E9F7B9-867A-EAE8-1AE6-33F791ABD063}"/>
          </ac:picMkLst>
        </pc:picChg>
        <pc:picChg chg="del">
          <ac:chgData name="Maguire, Tim" userId="0a50f5eb-c84f-4892-9e7e-880f7b00f11b" providerId="ADAL" clId="{EF8F48A6-C474-4941-BC1C-55F02B5D48D6}" dt="2024-11-12T20:02:03.269" v="1" actId="21"/>
          <ac:picMkLst>
            <pc:docMk/>
            <pc:sldMk cId="2687523301" sldId="366"/>
            <ac:picMk id="5" creationId="{EC8DC830-922D-A198-9DE9-6C1FC325DFA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827794575261397E-2"/>
          <c:y val="0.14409965799729579"/>
          <c:w val="0.93096364740246818"/>
          <c:h val="0.72209973753280854"/>
        </c:manualLayout>
      </c:layout>
      <c:barChart>
        <c:barDir val="col"/>
        <c:grouping val="clustered"/>
        <c:varyColors val="0"/>
        <c:ser>
          <c:idx val="0"/>
          <c:order val="0"/>
          <c:tx>
            <c:strRef>
              <c:f>'CCHS Data'!$A$34</c:f>
              <c:strCache>
                <c:ptCount val="1"/>
                <c:pt idx="0">
                  <c:v>Male</c:v>
                </c:pt>
              </c:strCache>
            </c:strRef>
          </c:tx>
          <c:spPr>
            <a:solidFill>
              <a:schemeClr val="accent3"/>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'CCHS Data'!$C$45:$D$45</c:f>
              <c:strCache>
                <c:ptCount val="2"/>
                <c:pt idx="0">
                  <c:v>20-64</c:v>
                </c:pt>
                <c:pt idx="1">
                  <c:v>65+ </c:v>
                </c:pt>
              </c:strCache>
            </c:strRef>
          </c:cat>
          <c:val>
            <c:numRef>
              <c:f>('CCHS Data'!$D$35,'CCHS Data'!$F$35)</c:f>
              <c:numCache>
                <c:formatCode>0.0%</c:formatCode>
                <c:ptCount val="2"/>
                <c:pt idx="0">
                  <c:v>7.1030262928475418E-2</c:v>
                </c:pt>
                <c:pt idx="1">
                  <c:v>0.25226657800265662</c:v>
                </c:pt>
              </c:numCache>
            </c:numRef>
          </c:val>
          <c:extLst>
            <c:ext xmlns:c16="http://schemas.microsoft.com/office/drawing/2014/chart" uri="{C3380CC4-5D6E-409C-BE32-E72D297353CC}">
              <c16:uniqueId val="{00000000-BA76-4DBC-B1B8-B3475129F6B9}"/>
            </c:ext>
          </c:extLst>
        </c:ser>
        <c:ser>
          <c:idx val="1"/>
          <c:order val="1"/>
          <c:tx>
            <c:strRef>
              <c:f>'CCHS Data'!$A$36</c:f>
              <c:strCache>
                <c:ptCount val="1"/>
                <c:pt idx="0">
                  <c:v>Female</c:v>
                </c:pt>
              </c:strCache>
            </c:strRef>
          </c:tx>
          <c:spPr>
            <a:solidFill>
              <a:schemeClr val="accent2"/>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064"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'CCHS Data'!$C$45:$D$45</c:f>
              <c:strCache>
                <c:ptCount val="2"/>
                <c:pt idx="0">
                  <c:v>20-64</c:v>
                </c:pt>
                <c:pt idx="1">
                  <c:v>65+ </c:v>
                </c:pt>
              </c:strCache>
            </c:strRef>
          </c:cat>
          <c:val>
            <c:numRef>
              <c:f>('CCHS Data'!$D$37,'CCHS Data'!$F$37)</c:f>
              <c:numCache>
                <c:formatCode>0.0%</c:formatCode>
                <c:ptCount val="2"/>
                <c:pt idx="0">
                  <c:v>0.10083340505462059</c:v>
                </c:pt>
                <c:pt idx="1">
                  <c:v>0.40965349802885875</c:v>
                </c:pt>
              </c:numCache>
            </c:numRef>
          </c:val>
          <c:extLst>
            <c:ext xmlns:c16="http://schemas.microsoft.com/office/drawing/2014/chart" uri="{C3380CC4-5D6E-409C-BE32-E72D297353CC}">
              <c16:uniqueId val="{00000001-BA76-4DBC-B1B8-B3475129F6B9}"/>
            </c:ext>
          </c:extLst>
        </c:ser>
        <c:dLbls>
          <c:dLblPos val="outEnd"/>
          <c:showLegendKey val="0"/>
          <c:showVal val="1"/>
          <c:showCatName val="0"/>
          <c:showSerName val="0"/>
          <c:showPercent val="0"/>
          <c:showBubbleSize val="0"/>
        </c:dLbls>
        <c:gapWidth val="444"/>
        <c:overlap val="-90"/>
        <c:axId val="1244655936"/>
        <c:axId val="732748656"/>
      </c:barChart>
      <c:catAx>
        <c:axId val="1244655936"/>
        <c:scaling>
          <c:orientation val="minMax"/>
        </c:scaling>
        <c:delete val="0"/>
        <c:axPos val="b"/>
        <c:title>
          <c:tx>
            <c:rich>
              <a:bodyPr rot="0" spcFirstLastPara="1" vertOverflow="ellipsis" vert="horz" wrap="square" anchor="ctr" anchorCtr="1"/>
              <a:lstStyle/>
              <a:p>
                <a:pPr>
                  <a:defRPr sz="1197" b="0" i="0" u="none" strike="noStrike" kern="1200" cap="none" baseline="0">
                    <a:solidFill>
                      <a:schemeClr val="tx1"/>
                    </a:solidFill>
                    <a:latin typeface="+mn-lt"/>
                    <a:ea typeface="+mn-ea"/>
                    <a:cs typeface="+mn-cs"/>
                  </a:defRPr>
                </a:pPr>
                <a:r>
                  <a:rPr lang="en-CA" cap="none" dirty="0"/>
                  <a:t>Age (years)</a:t>
                </a:r>
              </a:p>
            </c:rich>
          </c:tx>
          <c:overlay val="0"/>
          <c:spPr>
            <a:noFill/>
            <a:ln>
              <a:noFill/>
            </a:ln>
            <a:effectLst/>
          </c:spPr>
          <c:txPr>
            <a:bodyPr rot="0" spcFirstLastPara="1" vertOverflow="ellipsis" vert="horz" wrap="square" anchor="ctr" anchorCtr="1"/>
            <a:lstStyle/>
            <a:p>
              <a:pPr>
                <a:defRPr sz="1197" b="0" i="0" u="none" strike="noStrike" kern="1200" cap="none"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cap="all" spc="120" normalizeH="0" baseline="0">
                <a:solidFill>
                  <a:schemeClr val="tx1"/>
                </a:solidFill>
                <a:latin typeface="+mn-lt"/>
                <a:ea typeface="+mn-ea"/>
                <a:cs typeface="+mn-cs"/>
              </a:defRPr>
            </a:pPr>
            <a:endParaRPr lang="en-US"/>
          </a:p>
        </c:txPr>
        <c:crossAx val="732748656"/>
        <c:crosses val="autoZero"/>
        <c:auto val="1"/>
        <c:lblAlgn val="ctr"/>
        <c:lblOffset val="100"/>
        <c:noMultiLvlLbl val="0"/>
      </c:catAx>
      <c:valAx>
        <c:axId val="73274865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44655936"/>
        <c:crosses val="autoZero"/>
        <c:crossBetween val="between"/>
      </c:valAx>
      <c:spPr>
        <a:noFill/>
        <a:ln>
          <a:noFill/>
        </a:ln>
        <a:effectLst/>
      </c:spPr>
    </c:plotArea>
    <c:legend>
      <c:legendPos val="t"/>
      <c:layout>
        <c:manualLayout>
          <c:xMode val="edge"/>
          <c:yMode val="edge"/>
          <c:x val="0.42419226156333112"/>
          <c:y val="0.28892253994778322"/>
          <c:w val="0.17169213119883192"/>
          <c:h val="5.280299943686217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CA" sz="1400" b="1" dirty="0">
                <a:solidFill>
                  <a:schemeClr val="tx1"/>
                </a:solidFill>
              </a:rPr>
              <a:t>Direct Health Care Costs Per Year, in Millions CAD$</a:t>
            </a:r>
            <a:r>
              <a:rPr lang="en-US" sz="1400" b="1" i="0" u="none" strike="noStrike" kern="1200" spc="0" baseline="30000" dirty="0">
                <a:solidFill>
                  <a:srgbClr val="000000">
                    <a:lumMod val="65000"/>
                    <a:lumOff val="35000"/>
                  </a:srgbClr>
                </a:solidFill>
              </a:rPr>
              <a:t>1</a:t>
            </a:r>
            <a:endParaRPr lang="en-CA" sz="1400" b="1" dirty="0">
              <a:solidFill>
                <a:schemeClr val="tx1"/>
              </a:solidFill>
            </a:endParaRPr>
          </a:p>
        </c:rich>
      </c:tx>
      <c:layout>
        <c:manualLayout>
          <c:xMode val="edge"/>
          <c:yMode val="edge"/>
          <c:x val="0.13634440322293934"/>
          <c:y val="1.763888888888888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9286061117498258"/>
          <c:y val="0.14642314814814814"/>
          <c:w val="0.35430917613504181"/>
          <c:h val="0.82494953703703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24F-4177-9259-25D4A04145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24F-4177-9259-25D4A04145EA}"/>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Sheet1!$A$4:$A$5</c:f>
              <c:strCache>
                <c:ptCount val="2"/>
                <c:pt idx="0">
                  <c:v>Osteoarthritis</c:v>
                </c:pt>
                <c:pt idx="1">
                  <c:v>All other arthritis and related conditions</c:v>
                </c:pt>
              </c:strCache>
            </c:strRef>
          </c:cat>
          <c:val>
            <c:numRef>
              <c:f>Sheet1!$B$4:$B$5</c:f>
              <c:numCache>
                <c:formatCode>General</c:formatCode>
                <c:ptCount val="2"/>
                <c:pt idx="0">
                  <c:v>400</c:v>
                </c:pt>
                <c:pt idx="1">
                  <c:v>239</c:v>
                </c:pt>
              </c:numCache>
            </c:numRef>
          </c:val>
          <c:extLst>
            <c:ext xmlns:c16="http://schemas.microsoft.com/office/drawing/2014/chart" uri="{C3380CC4-5D6E-409C-BE32-E72D297353CC}">
              <c16:uniqueId val="{00000004-C24F-4177-9259-25D4A04145E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684352057723717"/>
          <c:y val="0.33187479004678377"/>
          <c:w val="0.31136276599171481"/>
          <c:h val="0.41072592592592594"/>
        </c:manualLayout>
      </c:layout>
      <c:overlay val="1"/>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en-US" sz="2200" b="1" i="0" dirty="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dirty="0"/>
        </a:p>
      </dgm: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en-US" sz="2200" b="1" i="0" dirty="0">
              <a:solidFill>
                <a:schemeClr val="tx1"/>
              </a:solidFill>
              <a:latin typeface="Calibri" panose="020F0502020204030204" pitchFamily="34" charset="0"/>
              <a:cs typeface="Calibri" panose="020F0502020204030204" pitchFamily="34" charset="0"/>
            </a:rPr>
            <a:t>Help clinicians know what care to offer, based on evidence and expert consensus </a:t>
          </a:r>
          <a:endParaRPr lang="en-CA" sz="2200" dirty="0"/>
        </a:p>
      </dgm: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en-US" sz="2200" b="1" i="0" dirty="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dirty="0"/>
        </a:p>
      </dgm: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US" sz="2200" b="1" i="0" dirty="0">
              <a:solidFill>
                <a:schemeClr val="tx1"/>
              </a:solidFill>
              <a:latin typeface="Calibri" panose="020F0502020204030204" pitchFamily="34" charset="0"/>
              <a:cs typeface="Calibri" panose="020F0502020204030204" pitchFamily="34" charset="0"/>
            </a:rPr>
            <a:t>Help ensure consistent, </a:t>
          </a:r>
          <a:br>
            <a:rPr lang="en-US" sz="2200" b="1" i="0" dirty="0">
              <a:solidFill>
                <a:schemeClr val="tx1"/>
              </a:solidFill>
              <a:latin typeface="Calibri" panose="020F0502020204030204" pitchFamily="34" charset="0"/>
              <a:cs typeface="Calibri" panose="020F0502020204030204" pitchFamily="34" charset="0"/>
            </a:rPr>
          </a:br>
          <a:r>
            <a:rPr lang="en-US" sz="2200" b="1" i="0" dirty="0">
              <a:solidFill>
                <a:schemeClr val="tx1"/>
              </a:solidFill>
              <a:latin typeface="Calibri" panose="020F0502020204030204" pitchFamily="34" charset="0"/>
              <a:cs typeface="Calibri" panose="020F0502020204030204" pitchFamily="34" charset="0"/>
            </a:rPr>
            <a:t>high-quality care across </a:t>
          </a:r>
          <a:br>
            <a:rPr lang="en-US" sz="2200" b="1" i="0" dirty="0">
              <a:solidFill>
                <a:schemeClr val="tx1"/>
              </a:solidFill>
              <a:latin typeface="Calibri" panose="020F0502020204030204" pitchFamily="34" charset="0"/>
              <a:cs typeface="Calibri" panose="020F0502020204030204" pitchFamily="34" charset="0"/>
            </a:rPr>
          </a:br>
          <a:r>
            <a:rPr lang="en-US" sz="2200" b="1" i="0" dirty="0">
              <a:solidFill>
                <a:schemeClr val="tx1"/>
              </a:solidFill>
              <a:latin typeface="Calibri" panose="020F0502020204030204" pitchFamily="34" charset="0"/>
              <a:cs typeface="Calibri" panose="020F0502020204030204" pitchFamily="34" charset="0"/>
            </a:rPr>
            <a:t>the province</a:t>
          </a:r>
          <a:endParaRPr lang="en-CA" sz="2200" dirty="0"/>
        </a:p>
      </dgm: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BF26F4-7298-4FB1-995F-7785D2C36A8C}" type="doc">
      <dgm:prSet loTypeId="urn:microsoft.com/office/officeart/2005/8/layout/pyramid1" loCatId="pyramid" qsTypeId="urn:microsoft.com/office/officeart/2005/8/quickstyle/simple1" qsCatId="simple" csTypeId="urn:microsoft.com/office/officeart/2005/8/colors/accent2_5" csCatId="accent2" phldr="1"/>
      <dgm:spPr/>
    </dgm:pt>
    <dgm:pt modelId="{7870BA5C-9F54-417D-BFB6-7C67D2DCAFE3}">
      <dgm:prSet phldrT="[Text]" custT="1"/>
      <dgm:spPr/>
      <dgm:t>
        <a:bodyPr/>
        <a:lstStyle/>
        <a:p>
          <a:endParaRPr lang="en-CA" sz="1300" dirty="0"/>
        </a:p>
        <a:p>
          <a:r>
            <a:rPr lang="en-CA" sz="1300" b="1" dirty="0"/>
            <a:t>Third-line:</a:t>
          </a:r>
          <a:r>
            <a:rPr lang="en-CA" sz="1300" dirty="0"/>
            <a:t> </a:t>
          </a:r>
          <a:br>
            <a:rPr lang="en-CA" sz="1300" dirty="0"/>
          </a:br>
          <a:r>
            <a:rPr lang="en-CA" sz="1300" dirty="0"/>
            <a:t>Surgery</a:t>
          </a:r>
        </a:p>
      </dgm:t>
    </dgm:pt>
    <dgm:pt modelId="{BE04BE91-759D-4DBA-953E-FA5939BCCAED}" type="parTrans" cxnId="{ABEF1D2E-18CA-4643-A3CC-A51618F74659}">
      <dgm:prSet/>
      <dgm:spPr/>
      <dgm:t>
        <a:bodyPr/>
        <a:lstStyle/>
        <a:p>
          <a:endParaRPr lang="en-CA"/>
        </a:p>
      </dgm:t>
    </dgm:pt>
    <dgm:pt modelId="{5E9E38E5-11A5-4CFB-90D9-22657F2A05AE}" type="sibTrans" cxnId="{ABEF1D2E-18CA-4643-A3CC-A51618F74659}">
      <dgm:prSet/>
      <dgm:spPr/>
      <dgm:t>
        <a:bodyPr/>
        <a:lstStyle/>
        <a:p>
          <a:endParaRPr lang="en-CA"/>
        </a:p>
      </dgm:t>
    </dgm:pt>
    <dgm:pt modelId="{15202338-C776-4DB5-89B4-B732F012BC49}">
      <dgm:prSet phldrT="[Text]" custT="1"/>
      <dgm:spPr/>
      <dgm:t>
        <a:bodyPr/>
        <a:lstStyle/>
        <a:p>
          <a:endParaRPr lang="en-CA" sz="1300" dirty="0"/>
        </a:p>
        <a:p>
          <a:r>
            <a:rPr lang="en-CA" sz="1300" b="1" dirty="0"/>
            <a:t>Second-line: </a:t>
          </a:r>
          <a:r>
            <a:rPr lang="en-CA" sz="1300" dirty="0"/>
            <a:t>Pharmacological symptom management, aids and devices; passive treatments given by a clinician</a:t>
          </a:r>
        </a:p>
      </dgm:t>
    </dgm:pt>
    <dgm:pt modelId="{B468813E-15C3-40F7-B5F6-606D692DA1B9}" type="parTrans" cxnId="{F3DC748D-F048-4D48-A7E0-364880B7C11B}">
      <dgm:prSet/>
      <dgm:spPr/>
      <dgm:t>
        <a:bodyPr/>
        <a:lstStyle/>
        <a:p>
          <a:endParaRPr lang="en-CA"/>
        </a:p>
      </dgm:t>
    </dgm:pt>
    <dgm:pt modelId="{B236CD8C-519A-4C9D-B7DE-455DB4D3D991}" type="sibTrans" cxnId="{F3DC748D-F048-4D48-A7E0-364880B7C11B}">
      <dgm:prSet/>
      <dgm:spPr/>
      <dgm:t>
        <a:bodyPr/>
        <a:lstStyle/>
        <a:p>
          <a:endParaRPr lang="en-CA"/>
        </a:p>
      </dgm:t>
    </dgm:pt>
    <dgm:pt modelId="{DF16E76C-39C5-48E7-A3B1-CF4001206D73}">
      <dgm:prSet phldrT="[Text]" custT="1"/>
      <dgm:spPr/>
      <dgm:t>
        <a:bodyPr/>
        <a:lstStyle/>
        <a:p>
          <a:r>
            <a:rPr lang="en-CA" sz="1300" b="1" dirty="0"/>
            <a:t>First-line:</a:t>
          </a:r>
          <a:r>
            <a:rPr lang="en-CA" sz="1300" dirty="0"/>
            <a:t> Education, self-management, exercise </a:t>
          </a:r>
          <a:br>
            <a:rPr lang="en-CA" sz="1300" dirty="0"/>
          </a:br>
          <a:r>
            <a:rPr lang="en-CA" sz="1300" dirty="0"/>
            <a:t>(therapeutic exercise and physical activity), and </a:t>
          </a:r>
          <a:br>
            <a:rPr lang="en-CA" sz="1300" dirty="0"/>
          </a:br>
          <a:r>
            <a:rPr lang="en-CA" sz="1300" dirty="0"/>
            <a:t>weight management </a:t>
          </a:r>
        </a:p>
      </dgm:t>
    </dgm:pt>
    <dgm:pt modelId="{D7850403-6E5C-4B7C-BEC6-5F57E618212F}" type="parTrans" cxnId="{12785755-18D8-440B-8F1B-A9126A46931D}">
      <dgm:prSet/>
      <dgm:spPr/>
      <dgm:t>
        <a:bodyPr/>
        <a:lstStyle/>
        <a:p>
          <a:endParaRPr lang="en-CA"/>
        </a:p>
      </dgm:t>
    </dgm:pt>
    <dgm:pt modelId="{61CBF0CA-A804-4B08-A2F1-2DC65BA51E3A}" type="sibTrans" cxnId="{12785755-18D8-440B-8F1B-A9126A46931D}">
      <dgm:prSet/>
      <dgm:spPr/>
      <dgm:t>
        <a:bodyPr/>
        <a:lstStyle/>
        <a:p>
          <a:endParaRPr lang="en-CA"/>
        </a:p>
      </dgm:t>
    </dgm:pt>
    <dgm:pt modelId="{B5530D2C-B441-40CA-A66C-568E626A262C}" type="pres">
      <dgm:prSet presAssocID="{89BF26F4-7298-4FB1-995F-7785D2C36A8C}" presName="Name0" presStyleCnt="0">
        <dgm:presLayoutVars>
          <dgm:dir/>
          <dgm:animLvl val="lvl"/>
          <dgm:resizeHandles val="exact"/>
        </dgm:presLayoutVars>
      </dgm:prSet>
      <dgm:spPr/>
    </dgm:pt>
    <dgm:pt modelId="{98107187-AA42-4877-ACB9-8243F7F240A2}" type="pres">
      <dgm:prSet presAssocID="{7870BA5C-9F54-417D-BFB6-7C67D2DCAFE3}" presName="Name8" presStyleCnt="0"/>
      <dgm:spPr/>
    </dgm:pt>
    <dgm:pt modelId="{BF5E0396-E202-4E4C-850F-82310CFFD1CE}" type="pres">
      <dgm:prSet presAssocID="{7870BA5C-9F54-417D-BFB6-7C67D2DCAFE3}" presName="level" presStyleLbl="node1" presStyleIdx="0" presStyleCnt="3">
        <dgm:presLayoutVars>
          <dgm:chMax val="1"/>
          <dgm:bulletEnabled val="1"/>
        </dgm:presLayoutVars>
      </dgm:prSet>
      <dgm:spPr/>
    </dgm:pt>
    <dgm:pt modelId="{6A7CDE71-38B3-4453-B935-87626984AF45}" type="pres">
      <dgm:prSet presAssocID="{7870BA5C-9F54-417D-BFB6-7C67D2DCAFE3}" presName="levelTx" presStyleLbl="revTx" presStyleIdx="0" presStyleCnt="0">
        <dgm:presLayoutVars>
          <dgm:chMax val="1"/>
          <dgm:bulletEnabled val="1"/>
        </dgm:presLayoutVars>
      </dgm:prSet>
      <dgm:spPr/>
    </dgm:pt>
    <dgm:pt modelId="{CBCD9AE1-834F-4AE8-8AC1-CDE985CE78A5}" type="pres">
      <dgm:prSet presAssocID="{15202338-C776-4DB5-89B4-B732F012BC49}" presName="Name8" presStyleCnt="0"/>
      <dgm:spPr/>
    </dgm:pt>
    <dgm:pt modelId="{CD7960F6-BF3A-4CF9-9E5E-2980E58A48C1}" type="pres">
      <dgm:prSet presAssocID="{15202338-C776-4DB5-89B4-B732F012BC49}" presName="level" presStyleLbl="node1" presStyleIdx="1" presStyleCnt="3">
        <dgm:presLayoutVars>
          <dgm:chMax val="1"/>
          <dgm:bulletEnabled val="1"/>
        </dgm:presLayoutVars>
      </dgm:prSet>
      <dgm:spPr/>
    </dgm:pt>
    <dgm:pt modelId="{E130263B-CDA4-470E-B576-B4388B3D6BAE}" type="pres">
      <dgm:prSet presAssocID="{15202338-C776-4DB5-89B4-B732F012BC49}" presName="levelTx" presStyleLbl="revTx" presStyleIdx="0" presStyleCnt="0">
        <dgm:presLayoutVars>
          <dgm:chMax val="1"/>
          <dgm:bulletEnabled val="1"/>
        </dgm:presLayoutVars>
      </dgm:prSet>
      <dgm:spPr/>
    </dgm:pt>
    <dgm:pt modelId="{45BC9DFC-12D4-44C5-8046-2EF36116F48E}" type="pres">
      <dgm:prSet presAssocID="{DF16E76C-39C5-48E7-A3B1-CF4001206D73}" presName="Name8" presStyleCnt="0"/>
      <dgm:spPr/>
    </dgm:pt>
    <dgm:pt modelId="{2CC21930-8F08-4E50-BAAD-9D2DE19F2271}" type="pres">
      <dgm:prSet presAssocID="{DF16E76C-39C5-48E7-A3B1-CF4001206D73}" presName="level" presStyleLbl="node1" presStyleIdx="2" presStyleCnt="3" custScaleY="97162" custLinFactNeighborX="-152">
        <dgm:presLayoutVars>
          <dgm:chMax val="1"/>
          <dgm:bulletEnabled val="1"/>
        </dgm:presLayoutVars>
      </dgm:prSet>
      <dgm:spPr/>
    </dgm:pt>
    <dgm:pt modelId="{D4B8D0DE-D1CC-46A1-8FE6-2F30DD32CE8F}" type="pres">
      <dgm:prSet presAssocID="{DF16E76C-39C5-48E7-A3B1-CF4001206D73}" presName="levelTx" presStyleLbl="revTx" presStyleIdx="0" presStyleCnt="0">
        <dgm:presLayoutVars>
          <dgm:chMax val="1"/>
          <dgm:bulletEnabled val="1"/>
        </dgm:presLayoutVars>
      </dgm:prSet>
      <dgm:spPr/>
    </dgm:pt>
  </dgm:ptLst>
  <dgm:cxnLst>
    <dgm:cxn modelId="{0C5B9F14-4FC5-4E02-B9CD-DCE90BF18E1A}" type="presOf" srcId="{DF16E76C-39C5-48E7-A3B1-CF4001206D73}" destId="{D4B8D0DE-D1CC-46A1-8FE6-2F30DD32CE8F}" srcOrd="1" destOrd="0" presId="urn:microsoft.com/office/officeart/2005/8/layout/pyramid1"/>
    <dgm:cxn modelId="{ABEF1D2E-18CA-4643-A3CC-A51618F74659}" srcId="{89BF26F4-7298-4FB1-995F-7785D2C36A8C}" destId="{7870BA5C-9F54-417D-BFB6-7C67D2DCAFE3}" srcOrd="0" destOrd="0" parTransId="{BE04BE91-759D-4DBA-953E-FA5939BCCAED}" sibTransId="{5E9E38E5-11A5-4CFB-90D9-22657F2A05AE}"/>
    <dgm:cxn modelId="{12785755-18D8-440B-8F1B-A9126A46931D}" srcId="{89BF26F4-7298-4FB1-995F-7785D2C36A8C}" destId="{DF16E76C-39C5-48E7-A3B1-CF4001206D73}" srcOrd="2" destOrd="0" parTransId="{D7850403-6E5C-4B7C-BEC6-5F57E618212F}" sibTransId="{61CBF0CA-A804-4B08-A2F1-2DC65BA51E3A}"/>
    <dgm:cxn modelId="{A9F25E7B-6A7E-4518-9E5F-F0E3A0D8DB36}" type="presOf" srcId="{7870BA5C-9F54-417D-BFB6-7C67D2DCAFE3}" destId="{6A7CDE71-38B3-4453-B935-87626984AF45}" srcOrd="1" destOrd="0" presId="urn:microsoft.com/office/officeart/2005/8/layout/pyramid1"/>
    <dgm:cxn modelId="{F3DC748D-F048-4D48-A7E0-364880B7C11B}" srcId="{89BF26F4-7298-4FB1-995F-7785D2C36A8C}" destId="{15202338-C776-4DB5-89B4-B732F012BC49}" srcOrd="1" destOrd="0" parTransId="{B468813E-15C3-40F7-B5F6-606D692DA1B9}" sibTransId="{B236CD8C-519A-4C9D-B7DE-455DB4D3D991}"/>
    <dgm:cxn modelId="{CD60C3A1-042F-46A0-BF86-C7B9529776B9}" type="presOf" srcId="{7870BA5C-9F54-417D-BFB6-7C67D2DCAFE3}" destId="{BF5E0396-E202-4E4C-850F-82310CFFD1CE}" srcOrd="0" destOrd="0" presId="urn:microsoft.com/office/officeart/2005/8/layout/pyramid1"/>
    <dgm:cxn modelId="{FDEAD4A9-F22E-4B54-A4E7-426EA110693C}" type="presOf" srcId="{15202338-C776-4DB5-89B4-B732F012BC49}" destId="{CD7960F6-BF3A-4CF9-9E5E-2980E58A48C1}" srcOrd="0" destOrd="0" presId="urn:microsoft.com/office/officeart/2005/8/layout/pyramid1"/>
    <dgm:cxn modelId="{CEFCD4AD-2736-4477-80EB-9D7A585C4538}" type="presOf" srcId="{15202338-C776-4DB5-89B4-B732F012BC49}" destId="{E130263B-CDA4-470E-B576-B4388B3D6BAE}" srcOrd="1" destOrd="0" presId="urn:microsoft.com/office/officeart/2005/8/layout/pyramid1"/>
    <dgm:cxn modelId="{1A3DC3F5-F9D0-492A-9624-40119CBD5672}" type="presOf" srcId="{89BF26F4-7298-4FB1-995F-7785D2C36A8C}" destId="{B5530D2C-B441-40CA-A66C-568E626A262C}" srcOrd="0" destOrd="0" presId="urn:microsoft.com/office/officeart/2005/8/layout/pyramid1"/>
    <dgm:cxn modelId="{9982E1F5-D4E5-4058-B63D-022BA914AD9E}" type="presOf" srcId="{DF16E76C-39C5-48E7-A3B1-CF4001206D73}" destId="{2CC21930-8F08-4E50-BAAD-9D2DE19F2271}" srcOrd="0" destOrd="0" presId="urn:microsoft.com/office/officeart/2005/8/layout/pyramid1"/>
    <dgm:cxn modelId="{A429152C-4E42-41E4-8DC9-8B20CECE7674}" type="presParOf" srcId="{B5530D2C-B441-40CA-A66C-568E626A262C}" destId="{98107187-AA42-4877-ACB9-8243F7F240A2}" srcOrd="0" destOrd="0" presId="urn:microsoft.com/office/officeart/2005/8/layout/pyramid1"/>
    <dgm:cxn modelId="{1EE3CD98-6D75-494B-A5DB-1716A8D3078E}" type="presParOf" srcId="{98107187-AA42-4877-ACB9-8243F7F240A2}" destId="{BF5E0396-E202-4E4C-850F-82310CFFD1CE}" srcOrd="0" destOrd="0" presId="urn:microsoft.com/office/officeart/2005/8/layout/pyramid1"/>
    <dgm:cxn modelId="{AE5B09DE-4192-4520-823F-B990EBACE31A}" type="presParOf" srcId="{98107187-AA42-4877-ACB9-8243F7F240A2}" destId="{6A7CDE71-38B3-4453-B935-87626984AF45}" srcOrd="1" destOrd="0" presId="urn:microsoft.com/office/officeart/2005/8/layout/pyramid1"/>
    <dgm:cxn modelId="{4118F618-1F3E-483E-921D-70EB40BA420F}" type="presParOf" srcId="{B5530D2C-B441-40CA-A66C-568E626A262C}" destId="{CBCD9AE1-834F-4AE8-8AC1-CDE985CE78A5}" srcOrd="1" destOrd="0" presId="urn:microsoft.com/office/officeart/2005/8/layout/pyramid1"/>
    <dgm:cxn modelId="{3C6FB1C5-B844-4BA9-A72E-301808FC0C09}" type="presParOf" srcId="{CBCD9AE1-834F-4AE8-8AC1-CDE985CE78A5}" destId="{CD7960F6-BF3A-4CF9-9E5E-2980E58A48C1}" srcOrd="0" destOrd="0" presId="urn:microsoft.com/office/officeart/2005/8/layout/pyramid1"/>
    <dgm:cxn modelId="{2EDF4D81-9D9F-4AD0-B698-C6C05D4EBE4A}" type="presParOf" srcId="{CBCD9AE1-834F-4AE8-8AC1-CDE985CE78A5}" destId="{E130263B-CDA4-470E-B576-B4388B3D6BAE}" srcOrd="1" destOrd="0" presId="urn:microsoft.com/office/officeart/2005/8/layout/pyramid1"/>
    <dgm:cxn modelId="{9A32D518-A6AB-4C76-AAFE-830592B08C5F}" type="presParOf" srcId="{B5530D2C-B441-40CA-A66C-568E626A262C}" destId="{45BC9DFC-12D4-44C5-8046-2EF36116F48E}" srcOrd="2" destOrd="0" presId="urn:microsoft.com/office/officeart/2005/8/layout/pyramid1"/>
    <dgm:cxn modelId="{10B8EFA2-DD36-4A7B-839B-277D53F0E99D}" type="presParOf" srcId="{45BC9DFC-12D4-44C5-8046-2EF36116F48E}" destId="{2CC21930-8F08-4E50-BAAD-9D2DE19F2271}" srcOrd="0" destOrd="0" presId="urn:microsoft.com/office/officeart/2005/8/layout/pyramid1"/>
    <dgm:cxn modelId="{26D9FB23-66A8-483F-9EC9-6BA77F88A20B}" type="presParOf" srcId="{45BC9DFC-12D4-44C5-8046-2EF36116F48E}" destId="{D4B8D0DE-D1CC-46A1-8FE6-2F30DD32CE8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latin typeface="Calibri" panose="020F0502020204030204" pitchFamily="34" charset="0"/>
              <a:cs typeface="Calibri" panose="020F0502020204030204" pitchFamily="34" charset="0"/>
            </a:rPr>
            <a:t>Help patients, residents, families, and care partners know what to ask for in their care</a:t>
          </a:r>
          <a:endParaRPr lang="en-CA" sz="2200" kern="1200" dirty="0"/>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latin typeface="Calibri" panose="020F0502020204030204" pitchFamily="34" charset="0"/>
              <a:cs typeface="Calibri" panose="020F0502020204030204" pitchFamily="34" charset="0"/>
            </a:rPr>
            <a:t>Help clinicians know what care to offer, based on evidence and expert consensus </a:t>
          </a:r>
          <a:endParaRPr lang="en-CA" sz="2200" kern="1200" dirty="0"/>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latin typeface="Calibri" panose="020F0502020204030204" pitchFamily="34" charset="0"/>
              <a:cs typeface="Calibri" panose="020F0502020204030204" pitchFamily="34" charset="0"/>
            </a:rPr>
            <a:t>Help health care organizations measure, assess, and improve the quality of care they provide</a:t>
          </a:r>
          <a:endParaRPr lang="en-CA" sz="2200" kern="1200" dirty="0"/>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solidFill>
                <a:schemeClr val="tx1"/>
              </a:solidFill>
              <a:latin typeface="Calibri" panose="020F0502020204030204" pitchFamily="34" charset="0"/>
              <a:cs typeface="Calibri" panose="020F0502020204030204" pitchFamily="34" charset="0"/>
            </a:rPr>
            <a:t>Help ensure consistent, </a:t>
          </a:r>
          <a:br>
            <a:rPr lang="en-US" sz="2200" b="1" i="0" kern="1200" dirty="0">
              <a:solidFill>
                <a:schemeClr val="tx1"/>
              </a:solidFill>
              <a:latin typeface="Calibri" panose="020F0502020204030204" pitchFamily="34" charset="0"/>
              <a:cs typeface="Calibri" panose="020F0502020204030204" pitchFamily="34" charset="0"/>
            </a:rPr>
          </a:br>
          <a:r>
            <a:rPr lang="en-US" sz="2200" b="1" i="0" kern="1200" dirty="0">
              <a:solidFill>
                <a:schemeClr val="tx1"/>
              </a:solidFill>
              <a:latin typeface="Calibri" panose="020F0502020204030204" pitchFamily="34" charset="0"/>
              <a:cs typeface="Calibri" panose="020F0502020204030204" pitchFamily="34" charset="0"/>
            </a:rPr>
            <a:t>high-quality care across </a:t>
          </a:r>
          <a:br>
            <a:rPr lang="en-US" sz="2200" b="1" i="0" kern="1200" dirty="0">
              <a:solidFill>
                <a:schemeClr val="tx1"/>
              </a:solidFill>
              <a:latin typeface="Calibri" panose="020F0502020204030204" pitchFamily="34" charset="0"/>
              <a:cs typeface="Calibri" panose="020F0502020204030204" pitchFamily="34" charset="0"/>
            </a:rPr>
          </a:br>
          <a:r>
            <a:rPr lang="en-US" sz="2200" b="1" i="0" kern="1200" dirty="0">
              <a:solidFill>
                <a:schemeClr val="tx1"/>
              </a:solidFill>
              <a:latin typeface="Calibri" panose="020F0502020204030204" pitchFamily="34" charset="0"/>
              <a:cs typeface="Calibri" panose="020F0502020204030204" pitchFamily="34" charset="0"/>
            </a:rPr>
            <a:t>the province</a:t>
          </a:r>
          <a:endParaRPr lang="en-CA" sz="2200" kern="1200" dirty="0"/>
        </a:p>
      </dsp:txBody>
      <dsp:txXfrm>
        <a:off x="3766941" y="2401488"/>
        <a:ext cx="3423693" cy="2054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E0396-E202-4E4C-850F-82310CFFD1CE}">
      <dsp:nvSpPr>
        <dsp:cNvPr id="0" name=""/>
        <dsp:cNvSpPr/>
      </dsp:nvSpPr>
      <dsp:spPr>
        <a:xfrm>
          <a:off x="2173477" y="0"/>
          <a:ext cx="2204763" cy="1501279"/>
        </a:xfrm>
        <a:prstGeom prst="trapezoid">
          <a:avLst>
            <a:gd name="adj" fmla="val 73429"/>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CA" sz="1300" kern="1200" dirty="0"/>
        </a:p>
        <a:p>
          <a:pPr marL="0" lvl="0" indent="0" algn="ctr" defTabSz="577850">
            <a:lnSpc>
              <a:spcPct val="90000"/>
            </a:lnSpc>
            <a:spcBef>
              <a:spcPct val="0"/>
            </a:spcBef>
            <a:spcAft>
              <a:spcPct val="35000"/>
            </a:spcAft>
            <a:buNone/>
          </a:pPr>
          <a:r>
            <a:rPr lang="en-CA" sz="1300" b="1" kern="1200" dirty="0"/>
            <a:t>Third-line:</a:t>
          </a:r>
          <a:r>
            <a:rPr lang="en-CA" sz="1300" kern="1200" dirty="0"/>
            <a:t> </a:t>
          </a:r>
          <a:br>
            <a:rPr lang="en-CA" sz="1300" kern="1200" dirty="0"/>
          </a:br>
          <a:r>
            <a:rPr lang="en-CA" sz="1300" kern="1200" dirty="0"/>
            <a:t>Surgery</a:t>
          </a:r>
        </a:p>
      </dsp:txBody>
      <dsp:txXfrm>
        <a:off x="2173477" y="0"/>
        <a:ext cx="2204763" cy="1501279"/>
      </dsp:txXfrm>
    </dsp:sp>
    <dsp:sp modelId="{CD7960F6-BF3A-4CF9-9E5E-2980E58A48C1}">
      <dsp:nvSpPr>
        <dsp:cNvPr id="0" name=""/>
        <dsp:cNvSpPr/>
      </dsp:nvSpPr>
      <dsp:spPr>
        <a:xfrm>
          <a:off x="1071095" y="1501279"/>
          <a:ext cx="4409526" cy="1501279"/>
        </a:xfrm>
        <a:prstGeom prst="trapezoid">
          <a:avLst>
            <a:gd name="adj" fmla="val 73429"/>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CA" sz="1300" kern="1200" dirty="0"/>
        </a:p>
        <a:p>
          <a:pPr marL="0" lvl="0" indent="0" algn="ctr" defTabSz="577850">
            <a:lnSpc>
              <a:spcPct val="90000"/>
            </a:lnSpc>
            <a:spcBef>
              <a:spcPct val="0"/>
            </a:spcBef>
            <a:spcAft>
              <a:spcPct val="35000"/>
            </a:spcAft>
            <a:buNone/>
          </a:pPr>
          <a:r>
            <a:rPr lang="en-CA" sz="1300" b="1" kern="1200" dirty="0"/>
            <a:t>Second-line: </a:t>
          </a:r>
          <a:r>
            <a:rPr lang="en-CA" sz="1300" kern="1200" dirty="0"/>
            <a:t>Pharmacological symptom management, aids and devices; passive treatments given by a clinician</a:t>
          </a:r>
        </a:p>
      </dsp:txBody>
      <dsp:txXfrm>
        <a:off x="1842763" y="1501279"/>
        <a:ext cx="2866191" cy="1501279"/>
      </dsp:txXfrm>
    </dsp:sp>
    <dsp:sp modelId="{2CC21930-8F08-4E50-BAAD-9D2DE19F2271}">
      <dsp:nvSpPr>
        <dsp:cNvPr id="0" name=""/>
        <dsp:cNvSpPr/>
      </dsp:nvSpPr>
      <dsp:spPr>
        <a:xfrm>
          <a:off x="0" y="3002559"/>
          <a:ext cx="6551718" cy="1458673"/>
        </a:xfrm>
        <a:prstGeom prst="trapezoid">
          <a:avLst>
            <a:gd name="adj" fmla="val 73429"/>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b="1" kern="1200" dirty="0"/>
            <a:t>First-line:</a:t>
          </a:r>
          <a:r>
            <a:rPr lang="en-CA" sz="1300" kern="1200" dirty="0"/>
            <a:t> Education, self-management, exercise </a:t>
          </a:r>
          <a:br>
            <a:rPr lang="en-CA" sz="1300" kern="1200" dirty="0"/>
          </a:br>
          <a:r>
            <a:rPr lang="en-CA" sz="1300" kern="1200" dirty="0"/>
            <a:t>(therapeutic exercise and physical activity), and </a:t>
          </a:r>
          <a:br>
            <a:rPr lang="en-CA" sz="1300" kern="1200" dirty="0"/>
          </a:br>
          <a:r>
            <a:rPr lang="en-CA" sz="1300" kern="1200" dirty="0"/>
            <a:t>weight management </a:t>
          </a:r>
        </a:p>
      </dsp:txBody>
      <dsp:txXfrm>
        <a:off x="1146550" y="3002559"/>
        <a:ext cx="4258616" cy="145867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0.10503</cdr:x>
      <cdr:y>0.04875</cdr:y>
    </cdr:from>
    <cdr:to>
      <cdr:x>0.84272</cdr:x>
      <cdr:y>0.10721</cdr:y>
    </cdr:to>
    <cdr:sp macro="" textlink="">
      <cdr:nvSpPr>
        <cdr:cNvPr id="2" name="TextBox 1" descr="Estimated Prevalence of Osteoarthritis in Ontario, 2021&#10;Age 20-64: Male 7.1%, female 10.1%&#10;Age 65+: Male 25.2%, female: 41%">
          <a:extLst xmlns:a="http://schemas.openxmlformats.org/drawingml/2006/main">
            <a:ext uri="{FF2B5EF4-FFF2-40B4-BE49-F238E27FC236}">
              <a16:creationId xmlns:a16="http://schemas.microsoft.com/office/drawing/2014/main" id="{F36B7FC2-A9E0-B4C3-E5AF-3236ED49347D}"/>
            </a:ext>
          </a:extLst>
        </cdr:cNvPr>
        <cdr:cNvSpPr txBox="1"/>
      </cdr:nvSpPr>
      <cdr:spPr>
        <a:xfrm xmlns:a="http://schemas.openxmlformats.org/drawingml/2006/main">
          <a:off x="805641" y="236072"/>
          <a:ext cx="5658696" cy="283093"/>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chor="t" anchorCtr="0">
          <a:noAutofit/>
        </a:bodyPr>
        <a:lstStyle xmlns:a="http://schemas.openxmlformats.org/drawingml/2006/main"/>
        <a:p xmlns:a="http://schemas.openxmlformats.org/drawingml/2006/main">
          <a:pPr algn="ctr" fontAlgn="t"/>
          <a:r>
            <a:rPr lang="en-US" sz="1600" dirty="0">
              <a:ea typeface="MS PGothic"/>
              <a:cs typeface="Calibri"/>
            </a:rPr>
            <a:t>Estimated Prevalence of Osteoarthritis in Ontario, 2021</a:t>
          </a:r>
          <a:endParaRPr lang="en-CA" sz="1600" dirty="0">
            <a:ea typeface="MS PGothic"/>
            <a:cs typeface="Calibri"/>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11/18/2024</a:t>
            </a:fld>
            <a:endParaRPr lang="en-US" dirty="0"/>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dirty="0"/>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11/18/2024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dirty="0"/>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alibri" panose="020F0502020204030204" pitchFamily="34" charset="0"/>
                <a:cs typeface="Calibri" panose="020F0502020204030204" pitchFamily="34" charset="0"/>
              </a:rPr>
              <a:t>If you have any questions about the content of this presentation, please contact us at </a:t>
            </a:r>
            <a:r>
              <a:rPr lang="en-US" sz="1200" b="0" i="0" u="sng" strike="noStrike" kern="1200" dirty="0">
                <a:solidFill>
                  <a:schemeClr val="tx1"/>
                </a:solidFill>
                <a:effectLst/>
                <a:latin typeface="Calibri" panose="020F0502020204030204" pitchFamily="34" charset="0"/>
                <a:cs typeface="Calibri" panose="020F0502020204030204" pitchFamily="34" charset="0"/>
                <a:hlinkClick r:id="rId3"/>
              </a:rPr>
              <a:t>QualityStandards@OntarioHealth.ca</a:t>
            </a:r>
            <a:endParaRPr lang="en-US" sz="1200" dirty="0">
              <a:latin typeface="Calibri" panose="020F0502020204030204" pitchFamily="34" charset="0"/>
              <a:cs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dirty="0"/>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The Quality Standards program has highlighted several stories from organizations and groups using various standards and statements within their clinical care settings, organization, or institutions; these are available through posts and discussions on Quorum.</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 well, we are working on compiling resources and tools, for both clinicians and patients and families.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focus is on implementation/adoption stories and how organizations are using quality standards in practice to inform care.</a:t>
            </a:r>
          </a:p>
          <a:p>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We’d love to hear from you if you are interested in contributing to a post or article.</a:t>
            </a: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dirty="0"/>
          </a:p>
        </p:txBody>
      </p:sp>
    </p:spTree>
    <p:extLst>
      <p:ext uri="{BB962C8B-B14F-4D97-AF65-F5344CB8AC3E}">
        <p14:creationId xmlns:p14="http://schemas.microsoft.com/office/powerpoint/2010/main" val="303325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16</a:t>
            </a:fld>
            <a:endParaRPr lang="en-US" dirty="0"/>
          </a:p>
        </p:txBody>
      </p:sp>
    </p:spTree>
    <p:extLst>
      <p:ext uri="{BB962C8B-B14F-4D97-AF65-F5344CB8AC3E}">
        <p14:creationId xmlns:p14="http://schemas.microsoft.com/office/powerpoint/2010/main" val="1610048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ea typeface="Calibri"/>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17</a:t>
            </a:fld>
            <a:endParaRPr lang="en-US" dirty="0"/>
          </a:p>
        </p:txBody>
      </p:sp>
    </p:spTree>
    <p:extLst>
      <p:ext uri="{BB962C8B-B14F-4D97-AF65-F5344CB8AC3E}">
        <p14:creationId xmlns:p14="http://schemas.microsoft.com/office/powerpoint/2010/main" val="360787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a typeface="Calibri"/>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18</a:t>
            </a:fld>
            <a:endParaRPr lang="en-US" dirty="0"/>
          </a:p>
        </p:txBody>
      </p:sp>
    </p:spTree>
    <p:extLst>
      <p:ext uri="{BB962C8B-B14F-4D97-AF65-F5344CB8AC3E}">
        <p14:creationId xmlns:p14="http://schemas.microsoft.com/office/powerpoint/2010/main" val="2453836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dirty="0"/>
          </a:p>
        </p:txBody>
      </p:sp>
    </p:spTree>
    <p:extLst>
      <p:ext uri="{BB962C8B-B14F-4D97-AF65-F5344CB8AC3E}">
        <p14:creationId xmlns:p14="http://schemas.microsoft.com/office/powerpoint/2010/main" val="3154421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D81E646-8B20-45A1-BAF9-29519305263A}" type="slidenum">
              <a:rPr lang="en-CA" smtClean="0"/>
              <a:t>20</a:t>
            </a:fld>
            <a:endParaRPr lang="en-CA" dirty="0"/>
          </a:p>
        </p:txBody>
      </p:sp>
    </p:spTree>
    <p:extLst>
      <p:ext uri="{BB962C8B-B14F-4D97-AF65-F5344CB8AC3E}">
        <p14:creationId xmlns:p14="http://schemas.microsoft.com/office/powerpoint/2010/main" val="3981277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solidFill>
                <a:srgbClr val="1F1F1F"/>
              </a:solidFill>
              <a:latin typeface="ElsevierGulliver"/>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21</a:t>
            </a:fld>
            <a:endParaRPr lang="en-US" dirty="0"/>
          </a:p>
        </p:txBody>
      </p:sp>
    </p:spTree>
    <p:extLst>
      <p:ext uri="{BB962C8B-B14F-4D97-AF65-F5344CB8AC3E}">
        <p14:creationId xmlns:p14="http://schemas.microsoft.com/office/powerpoint/2010/main" val="1473195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22</a:t>
            </a:fld>
            <a:endParaRPr lang="en-US" dirty="0"/>
          </a:p>
        </p:txBody>
      </p:sp>
    </p:spTree>
    <p:extLst>
      <p:ext uri="{BB962C8B-B14F-4D97-AF65-F5344CB8AC3E}">
        <p14:creationId xmlns:p14="http://schemas.microsoft.com/office/powerpoint/2010/main" val="3941489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en-US" dirty="0"/>
          </a:p>
        </p:txBody>
      </p:sp>
    </p:spTree>
    <p:extLst>
      <p:ext uri="{BB962C8B-B14F-4D97-AF65-F5344CB8AC3E}">
        <p14:creationId xmlns:p14="http://schemas.microsoft.com/office/powerpoint/2010/main" val="1419080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dirty="0"/>
          </a:p>
        </p:txBody>
      </p:sp>
    </p:spTree>
    <p:extLst>
      <p:ext uri="{BB962C8B-B14F-4D97-AF65-F5344CB8AC3E}">
        <p14:creationId xmlns:p14="http://schemas.microsoft.com/office/powerpoint/2010/main" val="3886729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dirty="0"/>
          </a:p>
        </p:txBody>
      </p:sp>
    </p:spTree>
    <p:extLst>
      <p:ext uri="{BB962C8B-B14F-4D97-AF65-F5344CB8AC3E}">
        <p14:creationId xmlns:p14="http://schemas.microsoft.com/office/powerpoint/2010/main" val="2918051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CAE23-A879-8CF6-40E7-B5A2E7F2F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FF790-BA38-54FA-281F-906B0E2C6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FFF49A-D29C-9CA7-0C27-56829A0F52F1}"/>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6207FBE-D28D-DA34-D0C3-DB340D84640C}"/>
              </a:ext>
            </a:extLst>
          </p:cNvPr>
          <p:cNvSpPr>
            <a:spLocks noGrp="1"/>
          </p:cNvSpPr>
          <p:nvPr>
            <p:ph type="sldNum" sz="quarter" idx="5"/>
          </p:nvPr>
        </p:nvSpPr>
        <p:spPr/>
        <p:txBody>
          <a:bodyPr/>
          <a:lstStyle/>
          <a:p>
            <a:fld id="{CD953FE4-7F3D-1C48-8731-559E789B0C8F}" type="slidenum">
              <a:rPr lang="en-US" smtClean="0"/>
              <a:t>26</a:t>
            </a:fld>
            <a:endParaRPr lang="en-US" dirty="0"/>
          </a:p>
        </p:txBody>
      </p:sp>
    </p:spTree>
    <p:extLst>
      <p:ext uri="{BB962C8B-B14F-4D97-AF65-F5344CB8AC3E}">
        <p14:creationId xmlns:p14="http://schemas.microsoft.com/office/powerpoint/2010/main" val="1930281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Calibri" panose="020F0502020204030204" pitchFamily="34" charset="0"/>
                <a:cs typeface="Calibri" panose="020F0502020204030204" pitchFamily="34" charset="0"/>
              </a:rPr>
              <a:t>Scope of This Quality Standard</a:t>
            </a:r>
          </a:p>
          <a:p>
            <a:endParaRPr lang="en-US" sz="1200" kern="1200" dirty="0">
              <a:solidFill>
                <a:schemeClr val="tx1"/>
              </a:solidFill>
              <a:effectLst/>
              <a:latin typeface="Calibri" panose="020F0502020204030204" pitchFamily="34" charset="0"/>
              <a:cs typeface="Calibri" panose="020F0502020204030204" pitchFamily="34" charset="0"/>
            </a:endParaRPr>
          </a:p>
          <a:p>
            <a:r>
              <a:rPr lang="en-CA" sz="1200" kern="1200" dirty="0">
                <a:solidFill>
                  <a:schemeClr val="tx1"/>
                </a:solidFill>
                <a:effectLst/>
                <a:latin typeface="Calibri" panose="020F0502020204030204" pitchFamily="34" charset="0"/>
                <a:cs typeface="Calibri" panose="020F0502020204030204" pitchFamily="34" charset="0"/>
              </a:rPr>
              <a:t>This quality standard addresses </a:t>
            </a:r>
          </a:p>
          <a:p>
            <a:r>
              <a:rPr lang="en-CA" sz="1200" kern="1200" dirty="0">
                <a:solidFill>
                  <a:schemeClr val="tx1"/>
                </a:solidFill>
                <a:effectLst/>
                <a:latin typeface="Calibri" panose="020F0502020204030204" pitchFamily="34" charset="0"/>
                <a:cs typeface="Calibri" panose="020F0502020204030204" pitchFamily="34" charset="0"/>
              </a:rPr>
              <a:t> </a:t>
            </a:r>
          </a:p>
          <a:p>
            <a:r>
              <a:rPr lang="en-CA" sz="1200" kern="1200" dirty="0">
                <a:solidFill>
                  <a:schemeClr val="tx1"/>
                </a:solidFill>
                <a:effectLst/>
                <a:latin typeface="Calibri" panose="020F0502020204030204" pitchFamily="34" charset="0"/>
                <a:cs typeface="Calibri" panose="020F0502020204030204" pitchFamily="34" charset="0"/>
              </a:rPr>
              <a:t>A separate quality standard addresses </a:t>
            </a:r>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dirty="0"/>
          </a:p>
        </p:txBody>
      </p:sp>
    </p:spTree>
    <p:extLst>
      <p:ext uri="{BB962C8B-B14F-4D97-AF65-F5344CB8AC3E}">
        <p14:creationId xmlns:p14="http://schemas.microsoft.com/office/powerpoint/2010/main" val="3893966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dirty="0"/>
          </a:p>
        </p:txBody>
      </p:sp>
    </p:spTree>
    <p:extLst>
      <p:ext uri="{BB962C8B-B14F-4D97-AF65-F5344CB8AC3E}">
        <p14:creationId xmlns:p14="http://schemas.microsoft.com/office/powerpoint/2010/main" val="3310444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CA" sz="1200" kern="1200" dirty="0">
              <a:solidFill>
                <a:schemeClr val="tx1"/>
              </a:solidFill>
              <a:effectLst/>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dirty="0"/>
          </a:p>
        </p:txBody>
      </p:sp>
    </p:spTree>
    <p:extLst>
      <p:ext uri="{BB962C8B-B14F-4D97-AF65-F5344CB8AC3E}">
        <p14:creationId xmlns:p14="http://schemas.microsoft.com/office/powerpoint/2010/main" val="3362828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dirty="0"/>
          </a:p>
        </p:txBody>
      </p:sp>
    </p:spTree>
    <p:extLst>
      <p:ext uri="{BB962C8B-B14F-4D97-AF65-F5344CB8AC3E}">
        <p14:creationId xmlns:p14="http://schemas.microsoft.com/office/powerpoint/2010/main" val="289173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42</a:t>
            </a:fld>
            <a:endParaRPr lang="en-US" dirty="0"/>
          </a:p>
        </p:txBody>
      </p:sp>
    </p:spTree>
    <p:extLst>
      <p:ext uri="{BB962C8B-B14F-4D97-AF65-F5344CB8AC3E}">
        <p14:creationId xmlns:p14="http://schemas.microsoft.com/office/powerpoint/2010/main" val="3444942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43</a:t>
            </a:fld>
            <a:endParaRPr lang="en-US" dirty="0"/>
          </a:p>
        </p:txBody>
      </p:sp>
    </p:spTree>
    <p:extLst>
      <p:ext uri="{BB962C8B-B14F-4D97-AF65-F5344CB8AC3E}">
        <p14:creationId xmlns:p14="http://schemas.microsoft.com/office/powerpoint/2010/main" val="5517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Quality standards are a small set of high impact statements that describe optimal care where identified quality gaps exist in Ontario.</a:t>
            </a:r>
            <a:endParaRPr lang="en-US" sz="1200" b="0" i="0" kern="120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Voluntary and aspirational in nature</a:t>
            </a:r>
            <a:r>
              <a:rPr lang="en-US" sz="1200" b="0" i="0" kern="1200" dirty="0">
                <a:solidFill>
                  <a:schemeClr val="tx1"/>
                </a:solidFill>
                <a:effectLst/>
                <a:latin typeface="Calibri" panose="020F0502020204030204" pitchFamily="34" charset="0"/>
                <a:cs typeface="Calibri" panose="020F0502020204030204" pitchFamily="34" charset="0"/>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Calibri" panose="020F0502020204030204" pitchFamily="34" charset="0"/>
                <a:cs typeface="Calibri" panose="020F0502020204030204" pitchFamily="34" charset="0"/>
              </a:rPr>
              <a:t>Designed to “raise the ceiling” with the goal of having the best possible care available to all Ontarians, regardless of where they live in the province.</a:t>
            </a:r>
          </a:p>
          <a:p>
            <a:pPr marL="0" indent="0" rtl="0" fontAlgn="base">
              <a:buFont typeface="Arial" panose="020B0604020202020204" pitchFamily="34" charset="0"/>
              <a:buNone/>
            </a:pPr>
            <a:endParaRPr lang="en-US" sz="1200" b="0" i="0" u="none" strike="noStrike" kern="1200" dirty="0">
              <a:solidFill>
                <a:schemeClr val="tx1"/>
              </a:solidFill>
              <a:effectLst/>
              <a:latin typeface="Calibri" panose="020F0502020204030204" pitchFamily="34" charset="0"/>
              <a:cs typeface="Calibri" panose="020F0502020204030204" pitchFamily="34" charset="0"/>
            </a:endParaRPr>
          </a:p>
          <a:p>
            <a:pPr marL="171450" indent="-171450" rtl="0" fontAlgn="base">
              <a:buFont typeface="Arial" panose="020B0604020202020204" pitchFamily="34" charset="0"/>
              <a:buChar char="•"/>
            </a:pPr>
            <a:r>
              <a:rPr lang="en-US" sz="1200" b="1" kern="1200" dirty="0">
                <a:solidFill>
                  <a:schemeClr val="tx1"/>
                </a:solidFill>
                <a:latin typeface="Calibri" panose="020F0502020204030204" pitchFamily="34" charset="0"/>
                <a:cs typeface="Calibri" panose="020F0502020204030204" pitchFamily="34" charset="0"/>
              </a:rPr>
              <a:t>There are many guidelines, professional standards, and</a:t>
            </a:r>
            <a:r>
              <a:rPr lang="en-US" sz="1200" b="1" kern="1200" baseline="0" dirty="0">
                <a:solidFill>
                  <a:schemeClr val="tx1"/>
                </a:solidFill>
                <a:latin typeface="Calibri" panose="020F0502020204030204" pitchFamily="34" charset="0"/>
                <a:cs typeface="Calibri" panose="020F0502020204030204" pitchFamily="34" charset="0"/>
              </a:rPr>
              <a:t> other recommendations that contribute to the evidence ecosystem. Quality standards complement these resources.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baseline="0" dirty="0">
                <a:latin typeface="Calibri" panose="020F0502020204030204" pitchFamily="34" charset="0"/>
                <a:cs typeface="Calibri" panose="020F0502020204030204" pitchFamily="34" charset="0"/>
              </a:rPr>
              <a:t>Quality standards outline the what of care that should be delivered but are agnostic on who should be delivering it (unlike other CPGs, BPGs</a:t>
            </a:r>
            <a:r>
              <a:rPr lang="en-US" sz="1200" baseline="0" dirty="0">
                <a:latin typeface="Calibri" panose="020F0502020204030204" pitchFamily="34" charset="0"/>
                <a:cs typeface="Calibri" panose="020F0502020204030204" pitchFamily="34" charset="0"/>
              </a:rPr>
              <a:t>).</a:t>
            </a:r>
            <a:endParaRPr lang="en-US" sz="1200" b="0" kern="1200" dirty="0">
              <a:solidFill>
                <a:schemeClr val="tx1"/>
              </a:solidFill>
              <a:latin typeface="Calibri" panose="020F0502020204030204" pitchFamily="34" charset="0"/>
              <a:cs typeface="Calibri" panose="020F0502020204030204" pitchFamily="34" charset="0"/>
            </a:endParaRPr>
          </a:p>
          <a:p>
            <a:endParaRPr lang="en-CA" sz="1200" b="1" dirty="0">
              <a:latin typeface="Calibri" panose="020F0502020204030204" pitchFamily="34" charset="0"/>
              <a:cs typeface="Calibri" panose="020F0502020204030204" pitchFamily="34" charset="0"/>
            </a:endParaRPr>
          </a:p>
          <a:p>
            <a:r>
              <a:rPr lang="en-CA" sz="1200" b="1" dirty="0">
                <a:latin typeface="Calibri" panose="020F0502020204030204" pitchFamily="34" charset="0"/>
                <a:cs typeface="Calibri" panose="020F0502020204030204" pitchFamily="34" charset="0"/>
              </a:rPr>
              <a:t>Quality standards are:</a:t>
            </a:r>
          </a:p>
          <a:p>
            <a:pPr marL="17145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Concise: 5 to 15 strong, evidence-based statements focused on high-priority areas for improvement.</a:t>
            </a:r>
          </a:p>
          <a:p>
            <a:pPr marL="171450" marR="0" lvl="0" indent="-171450" algn="l" defTabSz="457200" rtl="0" eaLnBrk="0" fontAlgn="base" latinLnBrk="0" hangingPunct="0">
              <a:lnSpc>
                <a:spcPct val="100000"/>
              </a:lnSpc>
              <a:spcBef>
                <a:spcPct val="0"/>
              </a:spcBef>
              <a:spcAft>
                <a:spcPct val="0"/>
              </a:spcAft>
              <a:buClr>
                <a:srgbClr val="00788A"/>
              </a:buClr>
              <a:buSzTx/>
              <a:buFont typeface="Arial" panose="020B0604020202020204" pitchFamily="34" charset="0"/>
              <a:buChar char="•"/>
              <a:tabLst/>
              <a:defRPr/>
            </a:pPr>
            <a:r>
              <a:rPr lang="en-US" sz="1200" b="0" kern="1200" dirty="0">
                <a:solidFill>
                  <a:schemeClr val="tx1"/>
                </a:solidFill>
                <a:latin typeface="Calibri" panose="020F0502020204030204" pitchFamily="34" charset="0"/>
                <a:cs typeface="Calibri" panose="020F0502020204030204" pitchFamily="34" charset="0"/>
              </a:rPr>
              <a:t>Accessible: help clinicians and provider organizations offer the highest-quality care; and patients to know what to discuss with their health care team (</a:t>
            </a:r>
            <a:r>
              <a:rPr lang="en-US" sz="1200" b="0" baseline="0" dirty="0">
                <a:latin typeface="Calibri" panose="020F0502020204030204" pitchFamily="34" charset="0"/>
                <a:cs typeface="Calibri" panose="020F0502020204030204" pitchFamily="34" charset="0"/>
              </a:rPr>
              <a:t>compared with CPGs that are quite dense, these are very accessible, also written in plain language).</a:t>
            </a:r>
          </a:p>
          <a:p>
            <a:pPr marL="17145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Measurable: each statement is accompanied by one or more quality indicators (structure, process, or outcome), with a set of outcome measures for the overall standard.</a:t>
            </a:r>
          </a:p>
          <a:p>
            <a:pPr marL="171450" lvl="0" indent="-171450" defTabSz="457200">
              <a:spcBef>
                <a:spcPct val="0"/>
              </a:spcBef>
              <a:buClr>
                <a:srgbClr val="00788A"/>
              </a:buClr>
              <a:buFont typeface="Arial" panose="020B0604020202020204" pitchFamily="34" charset="0"/>
              <a:buChar char="•"/>
            </a:pPr>
            <a:r>
              <a:rPr lang="en-US" sz="1200" b="0" kern="1200" dirty="0">
                <a:solidFill>
                  <a:schemeClr val="tx1"/>
                </a:solidFill>
                <a:latin typeface="Calibri" panose="020F0502020204030204" pitchFamily="34" charset="0"/>
                <a:cs typeface="Calibri" panose="020F0502020204030204" pitchFamily="34" charset="0"/>
              </a:rPr>
              <a:t>Implementable</a:t>
            </a:r>
            <a:r>
              <a:rPr lang="en-US" sz="1200" b="0" dirty="0">
                <a:latin typeface="Calibri" panose="020F0502020204030204" pitchFamily="34" charset="0"/>
                <a:cs typeface="Calibri" panose="020F0502020204030204" pitchFamily="34" charset="0"/>
              </a:rPr>
              <a:t>: </a:t>
            </a:r>
            <a:r>
              <a:rPr lang="en-US" sz="1200" kern="1200" dirty="0">
                <a:solidFill>
                  <a:schemeClr val="tx1"/>
                </a:solidFill>
                <a:latin typeface="Calibri" panose="020F0502020204030204" pitchFamily="34" charset="0"/>
                <a:cs typeface="Calibri" panose="020F0502020204030204" pitchFamily="34" charset="0"/>
              </a:rPr>
              <a:t>quality improvement tools and resources support each standard, to fuel adoption.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Patients, caregivers and the public </a:t>
            </a:r>
            <a:r>
              <a:rPr lang="en-CA" sz="1200" dirty="0">
                <a:latin typeface="Calibri" panose="020F0502020204030204" pitchFamily="34" charset="0"/>
                <a:cs typeface="Calibri" panose="020F0502020204030204" pitchFamily="34" charset="0"/>
              </a:rPr>
              <a:t>can use quality standards to understand what excellent care looks like, what they should expect from their health care team, and how to discuss the quality of their care.</a:t>
            </a:r>
            <a:endParaRPr lang="en-CA"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Provincial regions and disease agencies </a:t>
            </a:r>
            <a:r>
              <a:rPr lang="en-CA" sz="1200" dirty="0">
                <a:latin typeface="Calibri" panose="020F0502020204030204" pitchFamily="34" charset="0"/>
                <a:cs typeface="Calibri" panose="020F0502020204030204" pitchFamily="34" charset="0"/>
              </a:rPr>
              <a:t>can use quality standards to measure health outcomes, hold health service providers accountable for delivering high-quality care, and inform regional improvement strategies.</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Provider organizations </a:t>
            </a:r>
            <a:r>
              <a:rPr lang="en-CA" sz="1200" dirty="0">
                <a:latin typeface="Calibri" panose="020F0502020204030204" pitchFamily="34" charset="0"/>
                <a:cs typeface="Calibri" panose="020F0502020204030204" pitchFamily="34" charset="0"/>
              </a:rPr>
              <a:t>can use quality standards to measure and audit their quality of care, identify gaps, guide organizational improvement strategies, and inform clinical program investments.</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Clinicians </a:t>
            </a:r>
            <a:r>
              <a:rPr lang="en-CA" sz="1200" dirty="0">
                <a:latin typeface="Calibri" panose="020F0502020204030204" pitchFamily="34" charset="0"/>
                <a:cs typeface="Calibri" panose="020F0502020204030204" pitchFamily="34" charset="0"/>
              </a:rPr>
              <a:t>can use quality standards to evaluate their practice and identify areas for personal and organizational quality improvement, and can incorporate the evidence-based statements into professional education.</a:t>
            </a:r>
            <a:endParaRPr lang="en-CA" sz="1200" b="1" dirty="0">
              <a:latin typeface="Calibri" panose="020F0502020204030204" pitchFamily="34" charset="0"/>
              <a:cs typeface="Calibri" panose="020F0502020204030204" pitchFamily="34" charset="0"/>
            </a:endParaRPr>
          </a:p>
          <a:p>
            <a:pPr marL="360363" lvl="1" indent="-360363">
              <a:lnSpc>
                <a:spcPct val="95000"/>
              </a:lnSpc>
              <a:spcAft>
                <a:spcPts val="600"/>
              </a:spcAft>
              <a:buClr>
                <a:srgbClr val="00858F"/>
              </a:buClr>
              <a:buFont typeface="Arial" panose="020B0604020202020204" pitchFamily="34" charset="0"/>
              <a:buChar char="•"/>
            </a:pPr>
            <a:r>
              <a:rPr lang="en-CA" sz="1200" b="1" dirty="0">
                <a:latin typeface="Calibri" panose="020F0502020204030204" pitchFamily="34" charset="0"/>
                <a:cs typeface="Calibri" panose="020F0502020204030204" pitchFamily="34" charset="0"/>
              </a:rPr>
              <a:t>Government </a:t>
            </a:r>
            <a:r>
              <a:rPr lang="en-CA" sz="1200" dirty="0">
                <a:latin typeface="Calibri" panose="020F0502020204030204" pitchFamily="34" charset="0"/>
                <a:cs typeface="Calibri" panose="020F0502020204030204" pitchFamily="34" charset="0"/>
              </a:rPr>
              <a:t>can use quality standards to identify provincial priority areas, inform new data collection and reporting initiatives, and design performance indicators and funding incentives.</a:t>
            </a: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dirty="0"/>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a:pPr>
            <a:r>
              <a:rPr lang="en-CA" sz="1200" dirty="0">
                <a:latin typeface="Calibri" panose="020F0502020204030204" pitchFamily="34" charset="0"/>
                <a:ea typeface="MS PGothic"/>
                <a:cs typeface="Calibri" panose="020F0502020204030204" pitchFamily="34" charset="0"/>
              </a:rPr>
              <a:t>Each quality standard focuses on a specific health care issue. The development of each quality standard is accompanied by an assortment of resources.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sz="1200" dirty="0">
                <a:latin typeface="Calibri" panose="020F0502020204030204" pitchFamily="34" charset="0"/>
                <a:ea typeface="MS PGothic"/>
                <a:cs typeface="Calibri" panose="020F0502020204030204" pitchFamily="34" charset="0"/>
              </a:rPr>
              <a:t>Through concise, easy-to-understand statements, quality standards outline what quality care looks like for a condition or topic based on the evidence.</a:t>
            </a:r>
          </a:p>
          <a:p>
            <a:pPr marL="285750" indent="-2857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Each quality standard is accompanied by a: </a:t>
            </a:r>
            <a:endParaRPr lang="en-CA" sz="12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Patient guide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Placemat</a:t>
            </a:r>
            <a:endParaRPr lang="en-CA" sz="1200" i="1"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Case for Improvement Deck</a:t>
            </a: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Measurement guide</a:t>
            </a:r>
          </a:p>
          <a:p>
            <a:pPr marL="742950" lvl="1" indent="-285750">
              <a:buFont typeface="Arial" panose="020B0604020202020204" pitchFamily="34" charset="0"/>
              <a:buChar char="•"/>
            </a:pPr>
            <a:r>
              <a:rPr lang="en-CA" sz="1200" i="1" dirty="0">
                <a:latin typeface="Calibri" panose="020F0502020204030204" pitchFamily="34" charset="0"/>
                <a:ea typeface="MS PGothic"/>
                <a:cs typeface="Calibri" panose="020F0502020204030204" pitchFamily="34" charset="0"/>
              </a:rPr>
              <a:t>Technical specifications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dirty="0">
                <a:latin typeface="Calibri" panose="020F0502020204030204" pitchFamily="34" charset="0"/>
                <a:ea typeface="MS PGothic"/>
                <a:cs typeface="Calibri" panose="020F0502020204030204" pitchFamily="34" charset="0"/>
              </a:rPr>
              <a:t>Getting started guide</a:t>
            </a:r>
          </a:p>
          <a:p>
            <a:pPr marL="285750" indent="-2857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Quality standards provide the blueprint to enable the health care system in Ontario to work better, facilitate smooth transitions, and ensure patients receive the same high-quality care, regardless of where they reside.</a:t>
            </a: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dirty="0"/>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b="0" dirty="0">
                <a:latin typeface="Calibri" panose="020F0502020204030204" pitchFamily="34" charset="0"/>
                <a:ea typeface="MS PGothic"/>
                <a:cs typeface="Calibri" panose="020F0502020204030204" pitchFamily="34" charset="0"/>
              </a:rPr>
              <a:t>Every quality standard includes a plain language summary for patients,</a:t>
            </a:r>
            <a:r>
              <a:rPr lang="en-CA" b="0" baseline="0" dirty="0">
                <a:latin typeface="Calibri" panose="020F0502020204030204" pitchFamily="34" charset="0"/>
                <a:ea typeface="MS PGothic"/>
                <a:cs typeface="Calibri" panose="020F0502020204030204" pitchFamily="34" charset="0"/>
              </a:rPr>
              <a:t> families, </a:t>
            </a:r>
            <a:r>
              <a:rPr lang="en-CA" b="0" dirty="0">
                <a:latin typeface="Calibri" panose="020F0502020204030204" pitchFamily="34" charset="0"/>
                <a:ea typeface="MS PGothic"/>
                <a:cs typeface="Calibri" panose="020F0502020204030204" pitchFamily="34" charset="0"/>
              </a:rPr>
              <a:t>caregivers and the public called the </a:t>
            </a:r>
            <a:r>
              <a:rPr lang="en-CA" b="1" dirty="0">
                <a:latin typeface="Calibri" panose="020F0502020204030204" pitchFamily="34" charset="0"/>
                <a:ea typeface="MS PGothic"/>
                <a:cs typeface="Calibri" panose="020F0502020204030204" pitchFamily="34" charset="0"/>
              </a:rPr>
              <a:t>patient guide.</a:t>
            </a:r>
          </a:p>
          <a:p>
            <a:endParaRPr lang="en-US" baseline="0" dirty="0">
              <a:latin typeface="Calibri" panose="020F0502020204030204" pitchFamily="34" charset="0"/>
              <a:cs typeface="Calibri" panose="020F0502020204030204" pitchFamily="34" charset="0"/>
            </a:endParaRPr>
          </a:p>
          <a:p>
            <a:r>
              <a:rPr lang="en-US" b="1" baseline="0" dirty="0">
                <a:latin typeface="Calibri" panose="020F0502020204030204" pitchFamily="34" charset="0"/>
                <a:ea typeface="MS PGothic"/>
                <a:cs typeface="Calibri" panose="020F0502020204030204" pitchFamily="34" charset="0"/>
              </a:rPr>
              <a:t>Patient engagement in quality standards:</a:t>
            </a:r>
            <a:r>
              <a:rPr lang="en-US" b="1" dirty="0">
                <a:latin typeface="Calibri" panose="020F0502020204030204" pitchFamily="34" charset="0"/>
                <a:ea typeface="MS PGothic"/>
                <a:cs typeface="Calibri" panose="020F0502020204030204" pitchFamily="34" charset="0"/>
              </a:rPr>
              <a:t> </a:t>
            </a:r>
            <a:endParaRPr lang="en-US" b="1" baseline="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Membership on advisory committees</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Focus groups and key informant interviews on topic-specific content (when necessary)</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Public comment period for each quality standard</a:t>
            </a:r>
          </a:p>
          <a:p>
            <a:pPr marL="171450" indent="-171450">
              <a:buFont typeface="Arial" panose="020B0604020202020204" pitchFamily="34" charset="0"/>
              <a:buChar char="•"/>
            </a:pPr>
            <a:r>
              <a:rPr lang="en-CA" sz="1200" dirty="0">
                <a:latin typeface="Calibri" panose="020F0502020204030204" pitchFamily="34" charset="0"/>
                <a:ea typeface="MS PGothic"/>
                <a:cs typeface="Calibri" panose="020F0502020204030204" pitchFamily="34" charset="0"/>
              </a:rPr>
              <a:t>Consultations on the patient guide</a:t>
            </a: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dirty="0"/>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dirty="0"/>
          </a:p>
        </p:txBody>
      </p:sp>
    </p:spTree>
    <p:extLst>
      <p:ext uri="{BB962C8B-B14F-4D97-AF65-F5344CB8AC3E}">
        <p14:creationId xmlns:p14="http://schemas.microsoft.com/office/powerpoint/2010/main" val="2425268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dirty="0"/>
          </a:p>
        </p:txBody>
      </p:sp>
    </p:spTree>
    <p:extLst>
      <p:ext uri="{BB962C8B-B14F-4D97-AF65-F5344CB8AC3E}">
        <p14:creationId xmlns:p14="http://schemas.microsoft.com/office/powerpoint/2010/main" val="136386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latin typeface="Calibri" panose="020F0502020204030204" pitchFamily="34" charset="0"/>
                <a:cs typeface="Calibri" panose="020F0502020204030204" pitchFamily="34" charset="0"/>
              </a:rPr>
              <a:t>There are things we can do today despite the larger systemic barriers that may take time to resolve. The </a:t>
            </a:r>
            <a:r>
              <a:rPr lang="en-CA" i="1" dirty="0">
                <a:latin typeface="Calibri" panose="020F0502020204030204" pitchFamily="34" charset="0"/>
                <a:cs typeface="Calibri" panose="020F0502020204030204" pitchFamily="34" charset="0"/>
              </a:rPr>
              <a:t>Getting Started Guide </a:t>
            </a:r>
            <a:r>
              <a:rPr lang="en-CA" dirty="0">
                <a:latin typeface="Calibri" panose="020F0502020204030204" pitchFamily="34" charset="0"/>
                <a:cs typeface="Calibri" panose="020F0502020204030204" pitchFamily="34" charset="0"/>
              </a:rPr>
              <a:t>is a document that outlines a process for using the quality standards as a resource to deliver high-quality care. It compiles a number of resources to support adoption, such as links to implementation and quality improvement resources, examples and activities for reflection, and templates and documents to support the implementation planning activities. The </a:t>
            </a:r>
            <a:r>
              <a:rPr lang="en-CA" i="1" dirty="0">
                <a:latin typeface="Calibri" panose="020F0502020204030204" pitchFamily="34" charset="0"/>
                <a:cs typeface="Calibri" panose="020F0502020204030204" pitchFamily="34" charset="0"/>
              </a:rPr>
              <a:t>Getting Started Guide </a:t>
            </a:r>
            <a:r>
              <a:rPr lang="en-CA" dirty="0">
                <a:latin typeface="Calibri" panose="020F0502020204030204" pitchFamily="34" charset="0"/>
                <a:cs typeface="Calibri" panose="020F0502020204030204" pitchFamily="34" charset="0"/>
              </a:rPr>
              <a:t>also includes an Action Plan Template and examples on how Quality Improvement Plans can help to advance quality standards.</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dirty="0"/>
          </a:p>
        </p:txBody>
      </p:sp>
    </p:spTree>
    <p:extLst>
      <p:ext uri="{BB962C8B-B14F-4D97-AF65-F5344CB8AC3E}">
        <p14:creationId xmlns:p14="http://schemas.microsoft.com/office/powerpoint/2010/main" val="1016779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Ontario Health logo">
            <a:extLst>
              <a:ext uri="{FF2B5EF4-FFF2-40B4-BE49-F238E27FC236}">
                <a16:creationId xmlns:a16="http://schemas.microsoft.com/office/drawing/2014/main" id="{09853D7E-AABD-29E5-1A2A-501A36477E50}"/>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ABA6910C-61A3-42F4-0A10-12531FC6BB01}"/>
              </a:ext>
            </a:extLst>
          </p:cNvPr>
          <p:cNvPicPr>
            <a:picLocks noChangeAspect="1"/>
          </p:cNvPicPr>
          <p:nvPr userDrawn="1"/>
        </p:nvPicPr>
        <p:blipFill>
          <a:blip r:embed="rId3"/>
          <a:stretch>
            <a:fillRect/>
          </a:stretch>
        </p:blipFill>
        <p:spPr>
          <a:xfrm>
            <a:off x="9628909" y="5543459"/>
            <a:ext cx="2686992" cy="1316330"/>
          </a:xfrm>
          <a:prstGeom prst="rect">
            <a:avLst/>
          </a:prstGeom>
        </p:spPr>
      </p:pic>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Footer Placeholder 3">
            <a:extLst>
              <a:ext uri="{FF2B5EF4-FFF2-40B4-BE49-F238E27FC236}">
                <a16:creationId xmlns:a16="http://schemas.microsoft.com/office/drawing/2014/main" id="{36BF868D-DE7B-3CA6-1B2D-BADEACA1992F}"/>
              </a:ext>
            </a:extLst>
          </p:cNvPr>
          <p:cNvSpPr>
            <a:spLocks noGrp="1"/>
          </p:cNvSpPr>
          <p:nvPr>
            <p:ph type="ftr" sz="quarter" idx="12"/>
          </p:nvPr>
        </p:nvSpPr>
        <p:spPr/>
        <p:txBody>
          <a:bodyPr/>
          <a:lstStyle/>
          <a:p>
            <a:pPr algn="r"/>
            <a:endParaRPr lang="en-US" dirty="0"/>
          </a:p>
        </p:txBody>
      </p:sp>
    </p:spTree>
    <p:extLst>
      <p:ext uri="{BB962C8B-B14F-4D97-AF65-F5344CB8AC3E}">
        <p14:creationId xmlns:p14="http://schemas.microsoft.com/office/powerpoint/2010/main" val="2645032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3517732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0471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330753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099967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929998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1460573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18586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Tree>
    <p:extLst>
      <p:ext uri="{BB962C8B-B14F-4D97-AF65-F5344CB8AC3E}">
        <p14:creationId xmlns:p14="http://schemas.microsoft.com/office/powerpoint/2010/main" val="4199440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FA14FDE3-A569-77AC-3872-57D6EEAAB83A}"/>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2135E3E3-D409-BCAE-B326-682ADC262DF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303385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384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lide_images">
    <p:spTree>
      <p:nvGrpSpPr>
        <p:cNvPr id="1" name=""/>
        <p:cNvGrpSpPr/>
        <p:nvPr/>
      </p:nvGrpSpPr>
      <p:grpSpPr>
        <a:xfrm>
          <a:off x="0" y="0"/>
          <a:ext cx="0" cy="0"/>
          <a:chOff x="0" y="0"/>
          <a:chExt cx="0" cy="0"/>
        </a:xfrm>
      </p:grpSpPr>
      <p:sp>
        <p:nvSpPr>
          <p:cNvPr id="8" name="TextBox 7"/>
          <p:cNvSpPr txBox="1"/>
          <p:nvPr userDrawn="1"/>
        </p:nvSpPr>
        <p:spPr>
          <a:xfrm>
            <a:off x="10299012" y="6353795"/>
            <a:ext cx="14224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dirty="0">
              <a:solidFill>
                <a:srgbClr val="00788A"/>
              </a:solidFill>
              <a:latin typeface="Arial"/>
              <a:cs typeface="Arial"/>
            </a:endParaRPr>
          </a:p>
        </p:txBody>
      </p:sp>
      <p:sp>
        <p:nvSpPr>
          <p:cNvPr id="7" name="Rectangle 6"/>
          <p:cNvSpPr/>
          <p:nvPr userDrawn="1"/>
        </p:nvSpPr>
        <p:spPr bwMode="auto">
          <a:xfrm>
            <a:off x="0" y="274086"/>
            <a:ext cx="292389" cy="307777"/>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400" b="0" i="0" u="sng" strike="noStrike" cap="none" normalizeH="0" baseline="0" dirty="0">
              <a:ln>
                <a:noFill/>
              </a:ln>
              <a:solidFill>
                <a:schemeClr val="tx1"/>
              </a:solidFill>
              <a:effectLst/>
              <a:latin typeface="Arial" charset="0"/>
              <a:ea typeface="ＭＳ Ｐゴシック" pitchFamily="68" charset="-128"/>
            </a:endParaRPr>
          </a:p>
        </p:txBody>
      </p:sp>
      <p:sp>
        <p:nvSpPr>
          <p:cNvPr id="5" name="Title 1"/>
          <p:cNvSpPr>
            <a:spLocks noGrp="1"/>
          </p:cNvSpPr>
          <p:nvPr>
            <p:ph type="title"/>
          </p:nvPr>
        </p:nvSpPr>
        <p:spPr>
          <a:xfrm>
            <a:off x="609600" y="274638"/>
            <a:ext cx="10992779" cy="1165909"/>
          </a:xfrm>
        </p:spPr>
        <p:txBody>
          <a:bodyPr anchor="ctr"/>
          <a:lstStyle>
            <a:lvl1pPr>
              <a:defRPr>
                <a:solidFill>
                  <a:schemeClr val="accent2"/>
                </a:solidFill>
              </a:defRPr>
            </a:lvl1pPr>
          </a:lstStyle>
          <a:p>
            <a:r>
              <a:rPr lang="en-US"/>
              <a:t>Click to edit Master title style</a:t>
            </a:r>
            <a:endParaRPr lang="en-CA"/>
          </a:p>
        </p:txBody>
      </p:sp>
    </p:spTree>
    <p:extLst>
      <p:ext uri="{BB962C8B-B14F-4D97-AF65-F5344CB8AC3E}">
        <p14:creationId xmlns:p14="http://schemas.microsoft.com/office/powerpoint/2010/main" val="2539494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descr="Ontario Health logo">
            <a:extLst>
              <a:ext uri="{FF2B5EF4-FFF2-40B4-BE49-F238E27FC236}">
                <a16:creationId xmlns:a16="http://schemas.microsoft.com/office/drawing/2014/main" id="{809371D1-1F79-D926-7C95-6F1A2F3A487E}"/>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8" name="Picture 7" descr="Ontario Health logo">
            <a:extLst>
              <a:ext uri="{FF2B5EF4-FFF2-40B4-BE49-F238E27FC236}">
                <a16:creationId xmlns:a16="http://schemas.microsoft.com/office/drawing/2014/main" id="{612FBE26-C3F7-1374-B446-AE1070D03253}"/>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descr="Ontario Health logo">
            <a:extLst>
              <a:ext uri="{FF2B5EF4-FFF2-40B4-BE49-F238E27FC236}">
                <a16:creationId xmlns:a16="http://schemas.microsoft.com/office/drawing/2014/main" id="{C3E34DFA-DA63-6CCF-5C2C-C1EF58F6EC99}"/>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6" name="Picture 5" descr="Ontario Health logo">
            <a:extLst>
              <a:ext uri="{FF2B5EF4-FFF2-40B4-BE49-F238E27FC236}">
                <a16:creationId xmlns:a16="http://schemas.microsoft.com/office/drawing/2014/main" id="{DD88DF62-A761-6299-BEEA-2348FAA40118}"/>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8233F554-2D9F-FABD-A0A0-C6102B4A8E18}"/>
              </a:ext>
            </a:extLst>
          </p:cNvPr>
          <p:cNvPicPr>
            <a:picLocks noChangeAspect="1"/>
          </p:cNvPicPr>
          <p:nvPr/>
        </p:nvPicPr>
        <p:blipFill>
          <a:blip r:embed="rId3"/>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42775192-D723-2041-E74C-BAA4F6AC7412}"/>
              </a:ext>
            </a:extLst>
          </p:cNvPr>
          <p:cNvPicPr>
            <a:picLocks noChangeAspect="1"/>
          </p:cNvPicPr>
          <p:nvPr userDrawn="1"/>
        </p:nvPicPr>
        <p:blipFill>
          <a:blip r:embed="rId3"/>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descr="Ontario Health logo">
            <a:extLst>
              <a:ext uri="{FF2B5EF4-FFF2-40B4-BE49-F238E27FC236}">
                <a16:creationId xmlns:a16="http://schemas.microsoft.com/office/drawing/2014/main" id="{C54986E9-5F00-2F78-EE72-89C6997AB113}"/>
              </a:ext>
            </a:extLst>
          </p:cNvPr>
          <p:cNvPicPr>
            <a:picLocks noChangeAspect="1"/>
          </p:cNvPicPr>
          <p:nvPr/>
        </p:nvPicPr>
        <p:blipFill>
          <a:blip r:embed="rId2"/>
          <a:stretch>
            <a:fillRect/>
          </a:stretch>
        </p:blipFill>
        <p:spPr>
          <a:xfrm>
            <a:off x="9628909" y="5543459"/>
            <a:ext cx="2686992"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5" name="Picture 4" descr="Ontario Health logo">
            <a:extLst>
              <a:ext uri="{FF2B5EF4-FFF2-40B4-BE49-F238E27FC236}">
                <a16:creationId xmlns:a16="http://schemas.microsoft.com/office/drawing/2014/main" id="{6516B224-F868-DCD6-59A6-3BB382292A7D}"/>
              </a:ext>
            </a:extLst>
          </p:cNvPr>
          <p:cNvPicPr>
            <a:picLocks noChangeAspect="1"/>
          </p:cNvPicPr>
          <p:nvPr userDrawn="1"/>
        </p:nvPicPr>
        <p:blipFill>
          <a:blip r:embed="rId2"/>
          <a:stretch>
            <a:fillRect/>
          </a:stretch>
        </p:blipFill>
        <p:spPr>
          <a:xfrm>
            <a:off x="9628909" y="5543459"/>
            <a:ext cx="2686992" cy="1316330"/>
          </a:xfrm>
          <a:prstGeom prst="rect">
            <a:avLst/>
          </a:prstGeom>
        </p:spPr>
      </p:pic>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3" name="Rectangle 2">
            <a:extLst>
              <a:ext uri="{FF2B5EF4-FFF2-40B4-BE49-F238E27FC236}">
                <a16:creationId xmlns:a16="http://schemas.microsoft.com/office/drawing/2014/main" id="{2E53384F-1C08-8C6A-F5E4-86BD1126AE8A}"/>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383023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4" name="Footer Placeholder 3">
            <a:extLst>
              <a:ext uri="{FF2B5EF4-FFF2-40B4-BE49-F238E27FC236}">
                <a16:creationId xmlns:a16="http://schemas.microsoft.com/office/drawing/2014/main" id="{854F365F-DF38-B254-6D13-5098BA8F3581}"/>
              </a:ext>
            </a:extLst>
          </p:cNvPr>
          <p:cNvSpPr>
            <a:spLocks noGrp="1"/>
          </p:cNvSpPr>
          <p:nvPr>
            <p:ph type="ftr" sz="quarter" idx="3"/>
          </p:nvPr>
        </p:nvSpPr>
        <p:spPr>
          <a:xfrm>
            <a:off x="7505701"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algn="r"/>
            <a:endParaRPr lang="en-US" dirty="0"/>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30"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1" r:id="rId21"/>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hyperlink" Target="https://quorum.hqontario.ca/en/" TargetMode="External"/><Relationship Id="rId4" Type="http://schemas.openxmlformats.org/officeDocument/2006/relationships/hyperlink" Target="https://quorum.hqontario.ca/en/Home/Posts?tags=quality+standards+adoption"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hyperlink" Target="http://phttps:/www.binasss.sa.cr/bibliotecas/bhm/may/5.pdf" TargetMode="Externa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www.hqontario.ca/evidence-to-improve-care/quality-standards/view-all-quality-standards/osteoarthritis" TargetMode="External"/><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2.jpe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9.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Subtitle: Guiding evidence-based care for Adults With Osteoarthritis of the Knee, Hip, Hand, or Shoulder">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842941" cy="1292662"/>
          </a:xfrm>
        </p:spPr>
        <p:txBody>
          <a:bodyPr/>
          <a:lstStyle/>
          <a:p>
            <a:r>
              <a:rPr lang="en-US" sz="2800" dirty="0"/>
              <a:t>Guiding evidence-based care for </a:t>
            </a:r>
            <a:r>
              <a:rPr lang="en-CA" sz="2800" dirty="0"/>
              <a:t>Adults With Osteoarthritis of the Knee, Hip, Hand</a:t>
            </a:r>
            <a:r>
              <a:rPr lang="en-CA" sz="2800" dirty="0">
                <a:solidFill>
                  <a:srgbClr val="000000"/>
                </a:solidFill>
              </a:rPr>
              <a:t>, or Shoulder</a:t>
            </a:r>
            <a:endParaRPr lang="en-CA" sz="2800" u="sng" dirty="0">
              <a:solidFill>
                <a:srgbClr val="D13438"/>
              </a:solidFill>
              <a:cs typeface="Calibri"/>
            </a:endParaRPr>
          </a:p>
        </p:txBody>
      </p:sp>
      <p:sp>
        <p:nvSpPr>
          <p:cNvPr id="4" name="Text Placeholder 3" descr="Title: Osteoarthritis">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93988"/>
            <a:ext cx="5843587" cy="56832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en-US" sz="4200" b="1" i="0" u="none" strike="noStrike" kern="1200" cap="none" spc="0" normalizeH="0" baseline="0" noProof="0" dirty="0">
                <a:ln>
                  <a:noFill/>
                </a:ln>
                <a:solidFill>
                  <a:schemeClr val="tx1"/>
                </a:solidFill>
                <a:effectLst/>
                <a:uLnTx/>
                <a:uFillTx/>
                <a:latin typeface="+mn-lt"/>
                <a:ea typeface="+mn-ea"/>
                <a:cs typeface="+mn-cs"/>
              </a:rPr>
              <a:t>Osteoarthritis</a:t>
            </a:r>
          </a:p>
        </p:txBody>
      </p:sp>
      <p:grpSp>
        <p:nvGrpSpPr>
          <p:cNvPr id="7" name="Group 6" descr="Quality Standards">
            <a:extLst>
              <a:ext uri="{FF2B5EF4-FFF2-40B4-BE49-F238E27FC236}">
                <a16:creationId xmlns:a16="http://schemas.microsoft.com/office/drawing/2014/main" id="{942C4465-C849-FC61-731B-E14C73CAB75A}"/>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dirty="0">
                  <a:latin typeface="Calibri" panose="020F0502020204030204" pitchFamily="34" charset="0"/>
                  <a:ea typeface="Helvetica Neue Light" panose="02000403000000020004" pitchFamily="2" charset="0"/>
                </a:rPr>
                <a:t>QUALITY STANDARDS</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600" dirty="0"/>
              <a:t>How the health care system can support implementation</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en-US" b="1" dirty="0"/>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dirty="0"/>
              <a:t>Implementing quality standards can be challenging owing to </a:t>
            </a:r>
            <a:br>
              <a:rPr lang="en-US" sz="3000" dirty="0"/>
            </a:br>
            <a:r>
              <a:rPr lang="en-US" sz="3000" dirty="0"/>
              <a:t>system-level barriers or gaps, many of which have been identified throughout the development and update of this standard</a:t>
            </a:r>
          </a:p>
          <a:p>
            <a:pPr marL="342900" indent="-342900">
              <a:buFont typeface="Arial" panose="020B0604020202020204" pitchFamily="34" charset="0"/>
              <a:buChar char="•"/>
            </a:pPr>
            <a:r>
              <a:rPr lang="en-US" sz="3000" dirty="0"/>
              <a:t>Ontario Health will work with and support other provincial partners, including the Ministry of Health, to bridge system-level gaps to support the implementation of quality standards</a:t>
            </a:r>
          </a:p>
        </p:txBody>
      </p:sp>
      <p:sp>
        <p:nvSpPr>
          <p:cNvPr id="3" name="Footer Placeholder 1">
            <a:extLst>
              <a:ext uri="{FF2B5EF4-FFF2-40B4-BE49-F238E27FC236}">
                <a16:creationId xmlns:a16="http://schemas.microsoft.com/office/drawing/2014/main" id="{CC11EBE3-60DD-0F0B-C69E-C8F12F80F0BF}"/>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10</a:t>
            </a:r>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Implementation tools</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dirty="0"/>
              <a:t>Quality standards</a:t>
            </a:r>
          </a:p>
        </p:txBody>
      </p:sp>
      <p:pic>
        <p:nvPicPr>
          <p:cNvPr id="6" name="Picture Placeholder 5" descr="Cover of the Getting Started Guid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rotWithShape="1">
          <a:blip r:embed="rId3"/>
          <a:srcRect l="136" r="54"/>
          <a:stretch/>
        </p:blipFill>
        <p:spPr>
          <a:xfrm>
            <a:off x="6591298" y="1543049"/>
            <a:ext cx="5029201" cy="3771901"/>
          </a:xfrm>
          <a:effectLst>
            <a:outerShdw blurRad="50800" dist="38100" dir="2700000" algn="tl" rotWithShape="0">
              <a:prstClr val="black">
                <a:alpha val="40000"/>
              </a:prstClr>
            </a:outerShdw>
          </a:effectLst>
        </p:spPr>
      </p:pic>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dirty="0"/>
              <a:t>The </a:t>
            </a:r>
            <a:r>
              <a:rPr lang="en-US" b="1" i="1" dirty="0"/>
              <a:t>Getting Started Guide</a:t>
            </a:r>
            <a:r>
              <a:rPr lang="en-US" dirty="0"/>
              <a:t>:</a:t>
            </a:r>
          </a:p>
          <a:p>
            <a:pPr marL="342900" indent="-342900">
              <a:buFont typeface="Arial" panose="020B0604020202020204" pitchFamily="34" charset="0"/>
              <a:buChar char="•"/>
            </a:pPr>
            <a:r>
              <a:rPr lang="en-US" dirty="0"/>
              <a:t>Outlines the process for using the quality standard as a resource to deliver </a:t>
            </a:r>
            <a:br>
              <a:rPr lang="en-US" dirty="0"/>
            </a:br>
            <a:r>
              <a:rPr lang="en-US" dirty="0"/>
              <a:t>high-quality care</a:t>
            </a:r>
          </a:p>
          <a:p>
            <a:pPr marL="342900" indent="-342900">
              <a:buFont typeface="Arial" panose="020B0604020202020204" pitchFamily="34" charset="0"/>
              <a:buChar char="•"/>
            </a:pPr>
            <a:r>
              <a:rPr lang="en-US" dirty="0"/>
              <a:t>Contains evidence-based approaches, as well as useful tools and templates for implementing change ideas at the </a:t>
            </a:r>
            <a:br>
              <a:rPr lang="en-US" dirty="0"/>
            </a:br>
            <a:r>
              <a:rPr lang="en-US" dirty="0"/>
              <a:t>practice level</a:t>
            </a:r>
          </a:p>
        </p:txBody>
      </p:sp>
      <p:sp>
        <p:nvSpPr>
          <p:cNvPr id="4" name="Footer Placeholder 1">
            <a:extLst>
              <a:ext uri="{FF2B5EF4-FFF2-40B4-BE49-F238E27FC236}">
                <a16:creationId xmlns:a16="http://schemas.microsoft.com/office/drawing/2014/main" id="{DC1DA359-7D8E-4E9F-7532-57537DFF4517}"/>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11</a:t>
            </a:r>
          </a:p>
        </p:txBody>
      </p:sp>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Quorum</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dirty="0"/>
              <a:t>Quality standard adoption tools</a:t>
            </a:r>
          </a:p>
        </p:txBody>
      </p:sp>
      <p:pic>
        <p:nvPicPr>
          <p:cNvPr id="4" name="Picture Placeholder 3" descr="A laptop displaying the Quorum website">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3"/>
          <a:srcRect l="374" r="3"/>
          <a:stretch/>
        </p:blipFill>
        <p:spPr>
          <a:xfrm>
            <a:off x="6324603" y="1650673"/>
            <a:ext cx="5433556" cy="3556654"/>
          </a:xfrm>
        </p:spPr>
      </p:pic>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b="1" dirty="0"/>
              <a:t>Quorum</a:t>
            </a:r>
            <a:r>
              <a:rPr lang="en-US" dirty="0"/>
              <a:t> is an online community dedicated to improving the quality of health care in Ontario. </a:t>
            </a:r>
            <a:br>
              <a:rPr lang="en-US" dirty="0"/>
            </a:br>
            <a:endParaRPr lang="en-US" dirty="0"/>
          </a:p>
          <a:p>
            <a:r>
              <a:rPr lang="en-US" dirty="0"/>
              <a:t>The </a:t>
            </a:r>
            <a:r>
              <a:rPr lang="en-US" dirty="0">
                <a:hlinkClick r:id="rId4"/>
              </a:rPr>
              <a:t>Quality Standards Adoption Series </a:t>
            </a:r>
            <a:r>
              <a:rPr lang="en-US" dirty="0"/>
              <a:t>highlights efforts in the field to implement changes and close gaps in care related to quality standard topics. </a:t>
            </a:r>
          </a:p>
        </p:txBody>
      </p:sp>
      <p:sp>
        <p:nvSpPr>
          <p:cNvPr id="2" name="Footer Placeholder 1">
            <a:extLst>
              <a:ext uri="{FF2B5EF4-FFF2-40B4-BE49-F238E27FC236}">
                <a16:creationId xmlns:a16="http://schemas.microsoft.com/office/drawing/2014/main" id="{D16317C2-6E51-7193-BFA0-93615610FB5A}"/>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12</a:t>
            </a:r>
          </a:p>
        </p:txBody>
      </p:sp>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dirty="0">
                <a:solidFill>
                  <a:srgbClr val="047BC1"/>
                </a:solidFill>
                <a:latin typeface="Calibri" panose="020F0502020204030204" pitchFamily="34" charset="0"/>
                <a:cs typeface="Calibri" panose="020F0502020204030204" pitchFamily="34" charset="0"/>
                <a:hlinkClick r:id="rId5"/>
              </a:rPr>
              <a:t>quorum.hqontario.ca</a:t>
            </a:r>
            <a:endParaRPr lang="en-CA" b="0" u="none" dirty="0">
              <a:solidFill>
                <a:srgbClr val="047BC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Measurement guide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dirty="0"/>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sz="2400" dirty="0"/>
              <a:t>The </a:t>
            </a:r>
            <a:r>
              <a:rPr lang="en-US" sz="2400" b="1" dirty="0"/>
              <a:t>measurement guide </a:t>
            </a:r>
            <a:r>
              <a:rPr lang="en-US" sz="2400" dirty="0"/>
              <a:t>describes:</a:t>
            </a:r>
          </a:p>
          <a:p>
            <a:pPr marL="342900" indent="-342900">
              <a:buFont typeface="Arial" panose="020B0604020202020204" pitchFamily="34" charset="0"/>
              <a:buChar char="•"/>
            </a:pPr>
            <a:r>
              <a:rPr lang="en-US" sz="2400" dirty="0"/>
              <a:t>The measurement principles behind the quality indicators included in quality standards</a:t>
            </a:r>
          </a:p>
          <a:p>
            <a:pPr marL="342900" indent="-342900">
              <a:buFont typeface="Arial" panose="020B0604020202020204" pitchFamily="34" charset="0"/>
              <a:buChar char="•"/>
            </a:pPr>
            <a:r>
              <a:rPr lang="en-US" sz="2400" dirty="0"/>
              <a:t>The types of indicators included in quality standards</a:t>
            </a:r>
          </a:p>
          <a:p>
            <a:pPr marL="342900" indent="-342900">
              <a:buFont typeface="Arial" panose="020B0604020202020204" pitchFamily="34" charset="0"/>
              <a:buChar char="•"/>
            </a:pPr>
            <a:r>
              <a:rPr lang="en-US" sz="2400" dirty="0"/>
              <a:t>How local and provincial data are collected and measured </a:t>
            </a:r>
          </a:p>
          <a:p>
            <a:endParaRPr lang="en-US" sz="2400" dirty="0"/>
          </a:p>
        </p:txBody>
      </p:sp>
      <p:pic>
        <p:nvPicPr>
          <p:cNvPr id="9" name="Picture Placeholder 8" descr="Cover of the measurement guid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826" r="826"/>
          <a:stretch/>
        </p:blipFill>
        <p:spPr>
          <a:xfrm>
            <a:off x="7505701" y="1262385"/>
            <a:ext cx="3296099" cy="4340446"/>
          </a:xfrm>
          <a:effectLst>
            <a:outerShdw blurRad="50800" dist="38100" dir="2700000" algn="tl" rotWithShape="0">
              <a:prstClr val="black">
                <a:alpha val="40000"/>
              </a:prstClr>
            </a:outerShdw>
          </a:effectLst>
        </p:spPr>
      </p:pic>
      <p:sp>
        <p:nvSpPr>
          <p:cNvPr id="10" name="Footer Placeholder 1">
            <a:extLst>
              <a:ext uri="{FF2B5EF4-FFF2-40B4-BE49-F238E27FC236}">
                <a16:creationId xmlns:a16="http://schemas.microsoft.com/office/drawing/2014/main" id="{95F445F2-F7CE-1481-CB22-BD1BB2A12DB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13</a:t>
            </a:r>
          </a:p>
        </p:txBody>
      </p:sp>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Technical specifications</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dirty="0"/>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en-US" dirty="0"/>
              <a:t>The </a:t>
            </a:r>
            <a:r>
              <a:rPr lang="en-US" b="1" dirty="0"/>
              <a:t>technical specifications </a:t>
            </a:r>
            <a:r>
              <a:rPr lang="en-US" dirty="0"/>
              <a:t>report outlines </a:t>
            </a:r>
            <a:br>
              <a:rPr lang="en-US" dirty="0"/>
            </a:br>
            <a:r>
              <a:rPr lang="en-US" dirty="0"/>
              <a:t>2 types of measurement:</a:t>
            </a:r>
            <a:endParaRPr lang="en-US" dirty="0">
              <a:cs typeface="Calibri"/>
            </a:endParaRPr>
          </a:p>
          <a:p>
            <a:pPr marL="342900" indent="-342900">
              <a:buFont typeface="Arial" panose="020B0604020202020204" pitchFamily="34" charset="0"/>
              <a:buChar char="•"/>
            </a:pPr>
            <a:r>
              <a:rPr lang="en-US" b="1" dirty="0"/>
              <a:t>Provincial measurement: </a:t>
            </a:r>
            <a:r>
              <a:rPr lang="en-US" dirty="0"/>
              <a:t>how we can monitor the progress being made to improve care at the provincial level </a:t>
            </a:r>
          </a:p>
          <a:p>
            <a:pPr marL="342900" indent="-342900">
              <a:buFont typeface="Arial" panose="020B0604020202020204" pitchFamily="34" charset="0"/>
              <a:buChar char="•"/>
            </a:pPr>
            <a:r>
              <a:rPr lang="en-US" b="1" dirty="0"/>
              <a:t>Local measurement: </a:t>
            </a:r>
            <a:r>
              <a:rPr lang="en-US" dirty="0"/>
              <a:t>what you can do to assess the quality of care that you </a:t>
            </a:r>
            <a:br>
              <a:rPr lang="en-US" dirty="0"/>
            </a:br>
            <a:r>
              <a:rPr lang="en-US" dirty="0"/>
              <a:t>provide locally</a:t>
            </a:r>
          </a:p>
        </p:txBody>
      </p:sp>
      <p:sp>
        <p:nvSpPr>
          <p:cNvPr id="2" name="Footer Placeholder 1">
            <a:extLst>
              <a:ext uri="{FF2B5EF4-FFF2-40B4-BE49-F238E27FC236}">
                <a16:creationId xmlns:a16="http://schemas.microsoft.com/office/drawing/2014/main" id="{D1EDBF15-B6AF-7F9D-F60C-91763CB14BDE}"/>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14</a:t>
            </a:r>
          </a:p>
        </p:txBody>
      </p:sp>
      <p:pic>
        <p:nvPicPr>
          <p:cNvPr id="3" name="Picture 2">
            <a:extLst>
              <a:ext uri="{FF2B5EF4-FFF2-40B4-BE49-F238E27FC236}">
                <a16:creationId xmlns:a16="http://schemas.microsoft.com/office/drawing/2014/main" id="{41E9F7B9-867A-EAE8-1AE6-33F791ABD06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248312" y="1360338"/>
            <a:ext cx="3343488" cy="42424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D697578-577C-DE51-650D-04FE775AA33D}"/>
              </a:ext>
            </a:extLst>
          </p:cNvPr>
          <p:cNvSpPr txBox="1">
            <a:spLocks noGrp="1"/>
          </p:cNvSpPr>
          <p:nvPr>
            <p:ph type="title" idx="4294967295"/>
          </p:nvPr>
        </p:nvSpPr>
        <p:spPr>
          <a:xfrm>
            <a:off x="1001970" y="2885603"/>
            <a:ext cx="10706100" cy="29446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87000"/>
              </a:lnSpc>
              <a:spcBef>
                <a:spcPts val="0"/>
              </a:spcBef>
              <a:spcAft>
                <a:spcPts val="0"/>
              </a:spcAft>
              <a:buClr>
                <a:schemeClr val="tx2"/>
              </a:buClr>
              <a:buFont typeface="Arial" panose="020B0604020202020204" pitchFamily="34" charset="0"/>
              <a:buNone/>
              <a:defRPr sz="8000" kern="1200">
                <a:solidFill>
                  <a:schemeClr val="bg1"/>
                </a:solidFill>
                <a:latin typeface="+mn-lt"/>
                <a:ea typeface="+mn-ea"/>
                <a:cs typeface="+mn-cs"/>
              </a:defRPr>
            </a:lvl1pPr>
            <a:lvl2pPr marL="457200" indent="-228600" algn="l" defTabSz="914400" rtl="0" eaLnBrk="1" latinLnBrk="0" hangingPunct="1">
              <a:lnSpc>
                <a:spcPct val="87000"/>
              </a:lnSpc>
              <a:spcBef>
                <a:spcPts val="0"/>
              </a:spcBef>
              <a:spcAft>
                <a:spcPts val="0"/>
              </a:spcAft>
              <a:buClr>
                <a:schemeClr val="tx2"/>
              </a:buClr>
              <a:buFont typeface="System Font Regular"/>
              <a:buChar char="⁃"/>
              <a:defRPr sz="8000" kern="1200">
                <a:solidFill>
                  <a:schemeClr val="tx1"/>
                </a:solidFill>
                <a:latin typeface="+mn-lt"/>
                <a:ea typeface="+mn-ea"/>
                <a:cs typeface="+mn-cs"/>
              </a:defRPr>
            </a:lvl2pPr>
            <a:lvl3pPr marL="685800" indent="-228600" algn="l" defTabSz="914400" rtl="0" eaLnBrk="1" latinLnBrk="0" hangingPunct="1">
              <a:lnSpc>
                <a:spcPct val="87000"/>
              </a:lnSpc>
              <a:spcBef>
                <a:spcPts val="0"/>
              </a:spcBef>
              <a:spcAft>
                <a:spcPts val="0"/>
              </a:spcAft>
              <a:buClr>
                <a:schemeClr val="tx2"/>
              </a:buClr>
              <a:buSzPct val="80000"/>
              <a:buFont typeface="Wingdings" pitchFamily="2" charset="2"/>
              <a:buChar char="§"/>
              <a:defRPr sz="8000" kern="1200">
                <a:solidFill>
                  <a:schemeClr val="tx1"/>
                </a:solidFill>
                <a:latin typeface="+mn-lt"/>
                <a:ea typeface="+mn-ea"/>
                <a:cs typeface="+mn-cs"/>
              </a:defRPr>
            </a:lvl3pPr>
            <a:lvl4pPr marL="914400" indent="-228600" algn="l" defTabSz="914400" rtl="0" eaLnBrk="1" latinLnBrk="0" hangingPunct="1">
              <a:lnSpc>
                <a:spcPct val="87000"/>
              </a:lnSpc>
              <a:spcBef>
                <a:spcPts val="0"/>
              </a:spcBef>
              <a:spcAft>
                <a:spcPts val="0"/>
              </a:spcAft>
              <a:buClr>
                <a:schemeClr val="tx2"/>
              </a:buClr>
              <a:buSzPct val="80000"/>
              <a:buFont typeface="Arial" panose="020B0604020202020204" pitchFamily="34" charset="0"/>
              <a:buChar char="•"/>
              <a:defRPr sz="8000" kern="1200">
                <a:solidFill>
                  <a:schemeClr val="tx1"/>
                </a:solidFill>
                <a:latin typeface="+mn-lt"/>
                <a:ea typeface="+mn-ea"/>
                <a:cs typeface="+mn-cs"/>
              </a:defRPr>
            </a:lvl4pPr>
            <a:lvl5pPr marL="1143000" indent="-228600" algn="l" defTabSz="914400" rtl="0" eaLnBrk="1" latinLnBrk="0" hangingPunct="1">
              <a:lnSpc>
                <a:spcPct val="87000"/>
              </a:lnSpc>
              <a:spcBef>
                <a:spcPts val="0"/>
              </a:spcBef>
              <a:spcAft>
                <a:spcPts val="0"/>
              </a:spcAft>
              <a:buClr>
                <a:schemeClr val="tx2"/>
              </a:buClr>
              <a:buSzPct val="80000"/>
              <a:buFont typeface="System Font Regular"/>
              <a:buChar char="⁃"/>
              <a:defRPr sz="80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7600" b="0" i="0" u="none" strike="noStrike" kern="1200" cap="none" spc="0" normalizeH="0" baseline="0" noProof="0" dirty="0">
                <a:ln>
                  <a:noFill/>
                </a:ln>
                <a:solidFill>
                  <a:schemeClr val="bg1"/>
                </a:solidFill>
                <a:effectLst/>
                <a:uLnTx/>
                <a:uFillTx/>
                <a:latin typeface="+mn-lt"/>
                <a:ea typeface="+mn-ea"/>
                <a:cs typeface="+mn-cs"/>
              </a:rPr>
              <a:t>Why do we need a </a:t>
            </a:r>
            <a:br>
              <a:rPr kumimoji="0" lang="en-US" sz="7600" b="0" i="0" u="none" strike="noStrike" kern="1200" cap="none" spc="0" normalizeH="0" baseline="0" noProof="0" dirty="0">
                <a:ln>
                  <a:noFill/>
                </a:ln>
                <a:solidFill>
                  <a:schemeClr val="bg1"/>
                </a:solidFill>
                <a:effectLst/>
                <a:uLnTx/>
                <a:uFillTx/>
                <a:latin typeface="+mn-lt"/>
                <a:ea typeface="+mn-ea"/>
                <a:cs typeface="+mn-cs"/>
              </a:rPr>
            </a:br>
            <a:r>
              <a:rPr kumimoji="0" lang="en-US" sz="7600" b="0" i="0" u="none" strike="noStrike" kern="1200" cap="none" spc="0" normalizeH="0" baseline="0" noProof="0" dirty="0">
                <a:ln>
                  <a:noFill/>
                </a:ln>
                <a:solidFill>
                  <a:schemeClr val="bg1"/>
                </a:solidFill>
                <a:effectLst/>
                <a:uLnTx/>
                <a:uFillTx/>
                <a:latin typeface="+mn-lt"/>
                <a:ea typeface="+mn-ea"/>
                <a:cs typeface="+mn-cs"/>
              </a:rPr>
              <a:t>quality standard for </a:t>
            </a:r>
            <a:br>
              <a:rPr kumimoji="0" lang="en-US" sz="7600" b="0" i="0" u="none" strike="noStrike" kern="1200" cap="none" spc="0" normalizeH="0" baseline="0" noProof="0" dirty="0">
                <a:ln>
                  <a:noFill/>
                </a:ln>
                <a:solidFill>
                  <a:schemeClr val="bg1"/>
                </a:solidFill>
                <a:effectLst/>
                <a:uLnTx/>
                <a:uFillTx/>
                <a:latin typeface="+mn-lt"/>
                <a:ea typeface="+mn-ea"/>
                <a:cs typeface="+mn-cs"/>
              </a:rPr>
            </a:br>
            <a:r>
              <a:rPr kumimoji="0" lang="en-US" sz="7600" b="0" i="0" u="none" strike="noStrike" kern="1200" cap="none" spc="0" normalizeH="0" baseline="0" noProof="0" dirty="0">
                <a:ln>
                  <a:noFill/>
                </a:ln>
                <a:solidFill>
                  <a:schemeClr val="bg1"/>
                </a:solidFill>
                <a:effectLst/>
                <a:uLnTx/>
                <a:uFillTx/>
                <a:latin typeface="+mn-lt"/>
                <a:ea typeface="+mn-ea"/>
                <a:cs typeface="+mn-cs"/>
              </a:rPr>
              <a:t>Osteoarthritis?</a:t>
            </a: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EE7C2E9F-F2C3-F32F-A278-BE0093802998}"/>
              </a:ext>
            </a:extLst>
          </p:cNvPr>
          <p:cNvSpPr txBox="1">
            <a:spLocks/>
          </p:cNvSpPr>
          <p:nvPr/>
        </p:nvSpPr>
        <p:spPr>
          <a:xfrm>
            <a:off x="77289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16</a:t>
            </a:r>
          </a:p>
        </p:txBody>
      </p:sp>
      <p:sp>
        <p:nvSpPr>
          <p:cNvPr id="5" name="Text Placeholder 4">
            <a:extLst>
              <a:ext uri="{FF2B5EF4-FFF2-40B4-BE49-F238E27FC236}">
                <a16:creationId xmlns:a16="http://schemas.microsoft.com/office/drawing/2014/main" id="{FA44ED04-C3F1-B33C-7F6E-35750328EA4B}"/>
              </a:ext>
            </a:extLst>
          </p:cNvPr>
          <p:cNvSpPr>
            <a:spLocks noGrp="1"/>
          </p:cNvSpPr>
          <p:nvPr>
            <p:ph type="body" sz="quarter" idx="10"/>
          </p:nvPr>
        </p:nvSpPr>
        <p:spPr/>
        <p:txBody>
          <a:bodyPr vert="horz" lIns="0" tIns="0" rIns="0" bIns="0" rtlCol="0" anchor="t">
            <a:spAutoFit/>
          </a:bodyPr>
          <a:lstStyle/>
          <a:p>
            <a:r>
              <a:rPr lang="en-US" b="0" dirty="0"/>
              <a:t>Osteoarthritis Quality Standard</a:t>
            </a:r>
            <a:endParaRPr lang="en-US" b="0" dirty="0">
              <a:cs typeface="Calibri"/>
            </a:endParaRPr>
          </a:p>
        </p:txBody>
      </p:sp>
      <p:sp>
        <p:nvSpPr>
          <p:cNvPr id="9" name="Text Placeholder 8" descr="Approximately 14% of people in Ontario aged 20 and above are currently living with osteoarthritis&#10;&#10;Prevalence has increased in recent years, and this trend is expected to continue as the population in Ontario ages&#10;&#10;The prevalence of osteoarthritis increases with age, and this trend is especially pronounced among women aged 75 to 79&#10;">
            <a:extLst>
              <a:ext uri="{FF2B5EF4-FFF2-40B4-BE49-F238E27FC236}">
                <a16:creationId xmlns:a16="http://schemas.microsoft.com/office/drawing/2014/main" id="{2A3D03F7-6764-2456-8E44-18A9767E5130}"/>
              </a:ext>
            </a:extLst>
          </p:cNvPr>
          <p:cNvSpPr>
            <a:spLocks noGrp="1"/>
          </p:cNvSpPr>
          <p:nvPr>
            <p:ph type="body" sz="quarter" idx="12"/>
          </p:nvPr>
        </p:nvSpPr>
        <p:spPr>
          <a:xfrm>
            <a:off x="8448039" y="1545703"/>
            <a:ext cx="3395662" cy="4474953"/>
          </a:xfrm>
          <a:prstGeom prst="roundRect">
            <a:avLst/>
          </a:prstGeom>
          <a:noFill/>
          <a:ln w="19050">
            <a:solidFill>
              <a:srgbClr val="00B2E3"/>
            </a:solidFill>
          </a:ln>
        </p:spPr>
        <p:txBody>
          <a:bodyPr vert="horz" lIns="108000" tIns="72000" rIns="108000" bIns="108000" rtlCol="0" anchor="t">
            <a:noAutofit/>
          </a:bodyPr>
          <a:lstStyle/>
          <a:p>
            <a:pPr>
              <a:spcAft>
                <a:spcPts val="600"/>
              </a:spcAft>
              <a:buClr>
                <a:schemeClr val="accent1"/>
              </a:buClr>
            </a:pPr>
            <a:r>
              <a:rPr lang="en-US" sz="1600" b="1" dirty="0"/>
              <a:t>Key Trends</a:t>
            </a:r>
          </a:p>
          <a:p>
            <a:pPr marL="285750" indent="-285750">
              <a:buClr>
                <a:schemeClr val="accent1"/>
              </a:buClr>
              <a:buFont typeface="Arial" panose="020B0604020202020204" pitchFamily="34" charset="0"/>
              <a:buChar char="•"/>
            </a:pPr>
            <a:r>
              <a:rPr lang="en-US" sz="1600" dirty="0"/>
              <a:t>Approximately 14% of people in Ontario</a:t>
            </a:r>
            <a:r>
              <a:rPr lang="en-US" sz="1600" dirty="0">
                <a:solidFill>
                  <a:srgbClr val="FF0000"/>
                </a:solidFill>
              </a:rPr>
              <a:t> </a:t>
            </a:r>
            <a:r>
              <a:rPr lang="en-US" sz="1600" dirty="0"/>
              <a:t>aged 20 and above are currently living with osteoarthritis</a:t>
            </a:r>
          </a:p>
          <a:p>
            <a:pPr marL="285750" indent="-285750">
              <a:buClr>
                <a:schemeClr val="accent1"/>
              </a:buClr>
              <a:buFont typeface="Arial" panose="020B0604020202020204" pitchFamily="34" charset="0"/>
              <a:buChar char="•"/>
            </a:pPr>
            <a:r>
              <a:rPr lang="en-US" sz="1600" dirty="0"/>
              <a:t>Prevalence has increased in recent years, and this trend</a:t>
            </a:r>
            <a:r>
              <a:rPr lang="en-US" sz="1600" dirty="0">
                <a:solidFill>
                  <a:srgbClr val="FF0000"/>
                </a:solidFill>
              </a:rPr>
              <a:t> </a:t>
            </a:r>
            <a:r>
              <a:rPr lang="en-US" sz="1600" dirty="0"/>
              <a:t>is expected to continue as the population in Ontario ages</a:t>
            </a:r>
            <a:endParaRPr lang="en-US" sz="1600" dirty="0">
              <a:ea typeface="Calibri"/>
              <a:cs typeface="Calibri"/>
            </a:endParaRPr>
          </a:p>
          <a:p>
            <a:pPr marL="285750" indent="-285750">
              <a:buClr>
                <a:schemeClr val="accent1"/>
              </a:buClr>
              <a:buFont typeface="Arial" panose="020B0604020202020204" pitchFamily="34" charset="0"/>
              <a:buChar char="•"/>
            </a:pPr>
            <a:r>
              <a:rPr lang="en-US" sz="1600" dirty="0"/>
              <a:t>The prevalence of osteoarthritis increases with age, and this trend is especially pronounced among women aged 75 to 79</a:t>
            </a:r>
            <a:endParaRPr lang="en-US" sz="1400" dirty="0">
              <a:ea typeface="Calibri" panose="020F0502020204030204"/>
              <a:cs typeface="Calibri" panose="020F0502020204030204"/>
            </a:endParaRPr>
          </a:p>
          <a:p>
            <a:pPr marL="285750" indent="-285750">
              <a:buClr>
                <a:schemeClr val="accent1"/>
              </a:buClr>
              <a:buFont typeface="Arial" panose="020B0604020202020204" pitchFamily="34" charset="0"/>
              <a:buChar char="•"/>
            </a:pPr>
            <a:endParaRPr lang="en-US" sz="1400" dirty="0">
              <a:ea typeface="Calibri" panose="020F0502020204030204"/>
              <a:cs typeface="Calibri" panose="020F0502020204030204"/>
            </a:endParaRPr>
          </a:p>
        </p:txBody>
      </p:sp>
      <p:sp>
        <p:nvSpPr>
          <p:cNvPr id="4" name="Title 3">
            <a:extLst>
              <a:ext uri="{FF2B5EF4-FFF2-40B4-BE49-F238E27FC236}">
                <a16:creationId xmlns:a16="http://schemas.microsoft.com/office/drawing/2014/main" id="{681A3DCD-ACB7-0808-81A7-7A720706B7D5}"/>
              </a:ext>
            </a:extLst>
          </p:cNvPr>
          <p:cNvSpPr>
            <a:spLocks noGrp="1"/>
          </p:cNvSpPr>
          <p:nvPr>
            <p:ph type="title"/>
          </p:nvPr>
        </p:nvSpPr>
        <p:spPr/>
        <p:txBody>
          <a:bodyPr/>
          <a:lstStyle/>
          <a:p>
            <a:r>
              <a:rPr lang="en-US" sz="3200" dirty="0">
                <a:latin typeface="Calibri"/>
                <a:cs typeface="Calibri"/>
              </a:rPr>
              <a:t>About 1 in 7 adults in Ontario are living with osteoarthritis</a:t>
            </a:r>
            <a:endParaRPr lang="en-US" sz="3200" dirty="0">
              <a:ea typeface="Calibri"/>
            </a:endParaRPr>
          </a:p>
        </p:txBody>
      </p:sp>
      <p:graphicFrame>
        <p:nvGraphicFramePr>
          <p:cNvPr id="6" name="Chart 5" descr="Bar chart: Estimated prevalence of Osteoarthritis in Ontario, 2021&#10;&#10;Age 20-64: 7.1% men, 10.1% women&#10;Age 65+: 25.2% men, 41% women">
            <a:extLst>
              <a:ext uri="{FF2B5EF4-FFF2-40B4-BE49-F238E27FC236}">
                <a16:creationId xmlns:a16="http://schemas.microsoft.com/office/drawing/2014/main" id="{0141DD8C-9868-BB7A-2762-B4D3C5809A92}"/>
              </a:ext>
            </a:extLst>
          </p:cNvPr>
          <p:cNvGraphicFramePr>
            <a:graphicFrameLocks/>
          </p:cNvGraphicFramePr>
          <p:nvPr>
            <p:extLst>
              <p:ext uri="{D42A27DB-BD31-4B8C-83A1-F6EECF244321}">
                <p14:modId xmlns:p14="http://schemas.microsoft.com/office/powerpoint/2010/main" val="2491452669"/>
              </p:ext>
            </p:extLst>
          </p:nvPr>
        </p:nvGraphicFramePr>
        <p:xfrm>
          <a:off x="482382" y="1401059"/>
          <a:ext cx="7670800" cy="472144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6C6BDE5-9971-D0B5-D4FF-BFB5081E8AC5}"/>
              </a:ext>
            </a:extLst>
          </p:cNvPr>
          <p:cNvSpPr txBox="1"/>
          <p:nvPr/>
        </p:nvSpPr>
        <p:spPr>
          <a:xfrm>
            <a:off x="243839" y="6306655"/>
            <a:ext cx="11215978" cy="365125"/>
          </a:xfrm>
          <a:prstGeom prst="rect">
            <a:avLst/>
          </a:prstGeom>
          <a:noFill/>
        </p:spPr>
        <p:txBody>
          <a:bodyPr wrap="square" lIns="0" tIns="0" rIns="0" bIns="0" rtlCol="0" anchor="t" anchorCtr="0">
            <a:noAutofit/>
          </a:bodyPr>
          <a:lstStyle/>
          <a:p>
            <a:pPr algn="l" fontAlgn="t"/>
            <a:r>
              <a:rPr lang="en-US" sz="1000" dirty="0">
                <a:ea typeface="MS PGothic"/>
                <a:cs typeface="Calibri"/>
              </a:rPr>
              <a:t>Values were calculated by applying methodology from the </a:t>
            </a:r>
            <a:r>
              <a:rPr lang="en-US" sz="1000" i="1" dirty="0">
                <a:ea typeface="MS PGothic"/>
                <a:cs typeface="Calibri"/>
              </a:rPr>
              <a:t>Arthritis Society Special Report: The burden of osteoarthritis in Canada </a:t>
            </a:r>
            <a:r>
              <a:rPr lang="en-US" sz="1000" dirty="0">
                <a:ea typeface="MS PGothic"/>
                <a:cs typeface="Calibri"/>
              </a:rPr>
              <a:t>to data from the Ontario Share files of the Canadian Community Health Survey, 2021.</a:t>
            </a:r>
          </a:p>
          <a:p>
            <a:pPr algn="l" fontAlgn="t"/>
            <a:r>
              <a:rPr lang="en-US" sz="1000" dirty="0">
                <a:ea typeface="MS PGothic"/>
                <a:cs typeface="Calibri"/>
              </a:rPr>
              <a:t>Arthritis Community Research and Evaluation Unit (ACRUE). </a:t>
            </a:r>
            <a:r>
              <a:rPr lang="en-US" sz="1000" i="1" dirty="0">
                <a:ea typeface="MS PGothic"/>
                <a:cs typeface="Calibri"/>
              </a:rPr>
              <a:t>Special Report: The burden of osteoarthritis in Canada.</a:t>
            </a:r>
            <a:r>
              <a:rPr lang="en-US" sz="1000" dirty="0">
                <a:ea typeface="MS PGothic"/>
                <a:cs typeface="Calibri"/>
              </a:rPr>
              <a:t> Toronto, ON: Arthritis Society, 2021.</a:t>
            </a:r>
            <a:endParaRPr lang="en-CA" sz="1000" dirty="0">
              <a:ea typeface="MS PGothic"/>
              <a:cs typeface="Calibri"/>
            </a:endParaRPr>
          </a:p>
        </p:txBody>
      </p:sp>
    </p:spTree>
    <p:extLst>
      <p:ext uri="{BB962C8B-B14F-4D97-AF65-F5344CB8AC3E}">
        <p14:creationId xmlns:p14="http://schemas.microsoft.com/office/powerpoint/2010/main" val="2496178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A98-0ED9-22AC-F38F-D7CF0DADC6CE}"/>
              </a:ext>
            </a:extLst>
          </p:cNvPr>
          <p:cNvSpPr>
            <a:spLocks noGrp="1"/>
          </p:cNvSpPr>
          <p:nvPr>
            <p:ph type="title"/>
          </p:nvPr>
        </p:nvSpPr>
        <p:spPr/>
        <p:txBody>
          <a:bodyPr/>
          <a:lstStyle/>
          <a:p>
            <a:r>
              <a:rPr lang="en-US" sz="3200" dirty="0">
                <a:latin typeface="Calibri"/>
                <a:cs typeface="Calibri"/>
              </a:rPr>
              <a:t>Osteoarthritis negatively impacts activities of daily living</a:t>
            </a:r>
            <a:endParaRPr lang="en-US" dirty="0"/>
          </a:p>
        </p:txBody>
      </p:sp>
      <p:sp>
        <p:nvSpPr>
          <p:cNvPr id="4" name="Text Placeholder 4">
            <a:extLst>
              <a:ext uri="{FF2B5EF4-FFF2-40B4-BE49-F238E27FC236}">
                <a16:creationId xmlns:a16="http://schemas.microsoft.com/office/drawing/2014/main" id="{301F5085-155B-3769-DE02-5854E3673584}"/>
              </a:ext>
            </a:extLst>
          </p:cNvPr>
          <p:cNvSpPr>
            <a:spLocks noGrp="1"/>
          </p:cNvSpPr>
          <p:nvPr>
            <p:ph type="body" sz="quarter" idx="10"/>
          </p:nvPr>
        </p:nvSpPr>
        <p:spPr/>
        <p:txBody>
          <a:bodyPr/>
          <a:lstStyle/>
          <a:p>
            <a:r>
              <a:rPr lang="en-US" b="0" dirty="0"/>
              <a:t>Osteoarthritis Quality Standard</a:t>
            </a:r>
          </a:p>
        </p:txBody>
      </p:sp>
      <p:sp>
        <p:nvSpPr>
          <p:cNvPr id="3" name="Text Placeholder 2">
            <a:extLst>
              <a:ext uri="{FF2B5EF4-FFF2-40B4-BE49-F238E27FC236}">
                <a16:creationId xmlns:a16="http://schemas.microsoft.com/office/drawing/2014/main" id="{6FF471DF-2D4D-723B-21D3-1817B7CD78EF}"/>
              </a:ext>
            </a:extLst>
          </p:cNvPr>
          <p:cNvSpPr>
            <a:spLocks noGrp="1"/>
          </p:cNvSpPr>
          <p:nvPr>
            <p:ph type="body" sz="quarter" idx="11"/>
          </p:nvPr>
        </p:nvSpPr>
        <p:spPr>
          <a:xfrm>
            <a:off x="2326502" y="2996732"/>
            <a:ext cx="8842159" cy="2478443"/>
          </a:xfrm>
        </p:spPr>
        <p:txBody>
          <a:bodyPr vert="horz" lIns="0" tIns="0" rIns="0" bIns="0" numCol="1" spcCol="457200" rtlCol="0" anchor="t">
            <a:noAutofit/>
          </a:bodyPr>
          <a:lstStyle/>
          <a:p>
            <a:pPr>
              <a:spcAft>
                <a:spcPts val="0"/>
              </a:spcAft>
            </a:pPr>
            <a:r>
              <a:rPr lang="en-US" sz="2400" dirty="0"/>
              <a:t>Joint pain from osteoarthritis often decreases quality of life due to muscle weakness and reduced mobility and functional movement, which are significant barriers to healthy and happy aging.</a:t>
            </a:r>
            <a:r>
              <a:rPr lang="en-US" sz="2400" baseline="30000" dirty="0"/>
              <a:t>3</a:t>
            </a:r>
            <a:endParaRPr lang="en-US" sz="2400" baseline="30000" dirty="0">
              <a:cs typeface="Calibri"/>
            </a:endParaRPr>
          </a:p>
          <a:p>
            <a:pPr marL="360000" lvl="1" indent="0">
              <a:spcBef>
                <a:spcPts val="600"/>
              </a:spcBef>
              <a:buNone/>
            </a:pPr>
            <a:r>
              <a:rPr lang="en-US" dirty="0">
                <a:solidFill>
                  <a:schemeClr val="accent1"/>
                </a:solidFill>
              </a:rPr>
              <a:t>↓ </a:t>
            </a:r>
            <a:r>
              <a:rPr lang="en-US" dirty="0"/>
              <a:t>Participation in meaningful activities</a:t>
            </a:r>
          </a:p>
          <a:p>
            <a:pPr marL="360000" lvl="1" indent="0">
              <a:spcBef>
                <a:spcPts val="600"/>
              </a:spcBef>
              <a:buNone/>
            </a:pPr>
            <a:r>
              <a:rPr lang="en-US" dirty="0">
                <a:solidFill>
                  <a:schemeClr val="accent1"/>
                </a:solidFill>
              </a:rPr>
              <a:t>↑ </a:t>
            </a:r>
            <a:r>
              <a:rPr lang="en-US" dirty="0"/>
              <a:t>Difficulty participating in the workforce</a:t>
            </a:r>
          </a:p>
          <a:p>
            <a:pPr marL="360000" lvl="1" indent="0">
              <a:spcBef>
                <a:spcPts val="600"/>
              </a:spcBef>
              <a:buNone/>
            </a:pPr>
            <a:r>
              <a:rPr lang="en-US" dirty="0">
                <a:solidFill>
                  <a:schemeClr val="accent1"/>
                </a:solidFill>
              </a:rPr>
              <a:t>↑</a:t>
            </a:r>
            <a:r>
              <a:rPr lang="en-US" dirty="0"/>
              <a:t> Social isolation</a:t>
            </a:r>
            <a:endParaRPr lang="en-US" dirty="0">
              <a:ea typeface="Calibri"/>
              <a:cs typeface="Calibri"/>
            </a:endParaRPr>
          </a:p>
        </p:txBody>
      </p:sp>
      <p:sp>
        <p:nvSpPr>
          <p:cNvPr id="7" name="Footer Placeholder 1">
            <a:extLst>
              <a:ext uri="{FF2B5EF4-FFF2-40B4-BE49-F238E27FC236}">
                <a16:creationId xmlns:a16="http://schemas.microsoft.com/office/drawing/2014/main" id="{EE7C2E9F-F2C3-F32F-A278-BE0093802998}"/>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17</a:t>
            </a:r>
          </a:p>
        </p:txBody>
      </p:sp>
      <p:pic>
        <p:nvPicPr>
          <p:cNvPr id="1026" name="Picture 2">
            <a:extLst>
              <a:ext uri="{FF2B5EF4-FFF2-40B4-BE49-F238E27FC236}">
                <a16:creationId xmlns:a16="http://schemas.microsoft.com/office/drawing/2014/main" id="{55079568-E93B-09DE-0052-0928F3496DD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43" y="1594901"/>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4AF83D7-7D0E-B3A5-F81C-4F168DA46A2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43" y="3322061"/>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85A0CF-8A52-5F15-7D7E-C1793E36E2B6}"/>
              </a:ext>
            </a:extLst>
          </p:cNvPr>
          <p:cNvSpPr txBox="1"/>
          <p:nvPr/>
        </p:nvSpPr>
        <p:spPr>
          <a:xfrm>
            <a:off x="2342345" y="1802772"/>
            <a:ext cx="9215021" cy="966526"/>
          </a:xfrm>
          <a:prstGeom prst="rect">
            <a:avLst/>
          </a:prstGeom>
          <a:noFill/>
        </p:spPr>
        <p:txBody>
          <a:bodyPr wrap="square" lIns="0" tIns="0" rIns="0" bIns="0" rtlCol="0" anchor="t" anchorCtr="0">
            <a:noAutofit/>
          </a:bodyPr>
          <a:lstStyle/>
          <a:p>
            <a:r>
              <a:rPr lang="en-US" sz="2400" dirty="0"/>
              <a:t>Symptoms typical of osteoarthritis include movement-related joint pain, aching, stiffness, and swelling of the joints.</a:t>
            </a:r>
            <a:r>
              <a:rPr lang="en-US" sz="2400" baseline="30000" dirty="0"/>
              <a:t>1,2</a:t>
            </a:r>
          </a:p>
        </p:txBody>
      </p:sp>
      <p:sp>
        <p:nvSpPr>
          <p:cNvPr id="9" name="TextBox 8">
            <a:extLst>
              <a:ext uri="{FF2B5EF4-FFF2-40B4-BE49-F238E27FC236}">
                <a16:creationId xmlns:a16="http://schemas.microsoft.com/office/drawing/2014/main" id="{9776FDDF-EF7B-1D2D-6238-4A038375F5C7}"/>
              </a:ext>
            </a:extLst>
          </p:cNvPr>
          <p:cNvSpPr txBox="1"/>
          <p:nvPr/>
        </p:nvSpPr>
        <p:spPr>
          <a:xfrm>
            <a:off x="533400" y="6116400"/>
            <a:ext cx="10446487" cy="609108"/>
          </a:xfrm>
          <a:prstGeom prst="rect">
            <a:avLst/>
          </a:prstGeom>
          <a:noFill/>
        </p:spPr>
        <p:txBody>
          <a:bodyPr wrap="square" lIns="0" tIns="0" rIns="0" bIns="0" rtlCol="0" anchor="t" anchorCtr="0">
            <a:noAutofit/>
          </a:bodyPr>
          <a:lstStyle/>
          <a:p>
            <a:pPr algn="l"/>
            <a:r>
              <a:rPr lang="en-US" sz="900" dirty="0">
                <a:latin typeface="+mj-lt"/>
                <a:ea typeface="MS PGothic"/>
                <a:cs typeface="Calibri"/>
              </a:rPr>
              <a:t>1.</a:t>
            </a:r>
            <a:r>
              <a:rPr lang="en-CA" sz="900" b="0" i="0" dirty="0">
                <a:solidFill>
                  <a:srgbClr val="212121"/>
                </a:solidFill>
                <a:effectLst/>
                <a:latin typeface="+mj-lt"/>
              </a:rPr>
              <a:t> Hawker GA, King LK. The burden of osteoarthritis in older adults. Clin Geriatr Med. 2022 May;38(2):181-192. doi: 10.1016/j.cger.2021.11.005. PMID: 35410675.</a:t>
            </a:r>
            <a:br>
              <a:rPr lang="en-CA" sz="900" b="0" i="0" dirty="0">
                <a:solidFill>
                  <a:srgbClr val="212121"/>
                </a:solidFill>
                <a:effectLst/>
                <a:latin typeface="+mj-lt"/>
              </a:rPr>
            </a:br>
            <a:r>
              <a:rPr lang="en-CA" sz="900" b="0" i="0" dirty="0">
                <a:solidFill>
                  <a:srgbClr val="212121"/>
                </a:solidFill>
                <a:effectLst/>
                <a:latin typeface="+mj-lt"/>
              </a:rPr>
              <a:t>2. Atukorala I, Hunter DJ. A review of quality-of-life in elderly osteoarthritis. Expert Rev Pharmacoecon Outcomes Res. 2023 Apr;23(4):365-381. doi: 10.1080/14737167.2023.2181791. Epub 2023 Feb 26. PMID: 36803292.</a:t>
            </a:r>
          </a:p>
          <a:p>
            <a:pPr algn="l"/>
            <a:r>
              <a:rPr lang="en-CA" sz="900" dirty="0">
                <a:latin typeface="+mj-lt"/>
                <a:ea typeface="MS PGothic"/>
                <a:cs typeface="Calibri"/>
              </a:rPr>
              <a:t>3. Yan H, Guo J, Zhou W, Dong C, Liu J. Health-related quality of life in osteoarthritis patients: a systematic review and meta-analysis. Psychol Health Med. 2022 Sep;27(8):1859-1874. doi: 10.1080/13548506.2021.1971725. Epub 2021 Aug 31. PMID: 34465255.</a:t>
            </a:r>
          </a:p>
        </p:txBody>
      </p:sp>
    </p:spTree>
    <p:extLst>
      <p:ext uri="{BB962C8B-B14F-4D97-AF65-F5344CB8AC3E}">
        <p14:creationId xmlns:p14="http://schemas.microsoft.com/office/powerpoint/2010/main" val="3093164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215E777-9602-7F8D-CA94-946ADE5257E8}"/>
              </a:ext>
            </a:extLst>
          </p:cNvPr>
          <p:cNvSpPr>
            <a:spLocks noGrp="1"/>
          </p:cNvSpPr>
          <p:nvPr>
            <p:ph sz="half" idx="2"/>
          </p:nvPr>
        </p:nvSpPr>
        <p:spPr>
          <a:xfrm>
            <a:off x="539839" y="1458487"/>
            <a:ext cx="5334000" cy="4368985"/>
          </a:xfrm>
        </p:spPr>
        <p:txBody>
          <a:bodyPr vert="horz" lIns="0" tIns="0" rIns="0" bIns="0" rtlCol="0" anchor="t">
            <a:noAutofit/>
          </a:bodyPr>
          <a:lstStyle/>
          <a:p>
            <a:r>
              <a:rPr lang="en-US" sz="1800" b="1" dirty="0"/>
              <a:t>Health Care Utilization</a:t>
            </a:r>
          </a:p>
          <a:p>
            <a:r>
              <a:rPr lang="en-US" sz="1700" dirty="0"/>
              <a:t>In Ontario, osteoarthritis has one of the highest physician visit rates among musculoskeletal disorders.</a:t>
            </a:r>
            <a:r>
              <a:rPr lang="en-US" sz="1700" baseline="30000" dirty="0"/>
              <a:t>1</a:t>
            </a:r>
            <a:endParaRPr lang="en-US" sz="1700" dirty="0">
              <a:cs typeface="Calibri" panose="020F0502020204030204"/>
            </a:endParaRPr>
          </a:p>
          <a:p>
            <a:pPr marL="539750" lvl="1" indent="-179705">
              <a:buClrTx/>
              <a:buFont typeface="Arial" panose="020B0604020202020204" pitchFamily="34" charset="0"/>
              <a:buChar char="•"/>
            </a:pPr>
            <a:r>
              <a:rPr lang="en-US" sz="1600" dirty="0"/>
              <a:t>In ambulatory care settings in 2013/14, the rate was 51 person-visits per 1,000 people aged 18+, and 127.4 person-visits per 1,000 population for people aged 65+</a:t>
            </a:r>
            <a:r>
              <a:rPr lang="en-US" sz="1600" baseline="30000" dirty="0"/>
              <a:t>1</a:t>
            </a:r>
            <a:endParaRPr lang="en-US" sz="1600" dirty="0">
              <a:ea typeface="Calibri" panose="020F0502020204030204"/>
              <a:cs typeface="Calibri" panose="020F0502020204030204"/>
            </a:endParaRPr>
          </a:p>
          <a:p>
            <a:pPr>
              <a:spcAft>
                <a:spcPts val="0"/>
              </a:spcAft>
            </a:pPr>
            <a:endParaRPr lang="en-US" sz="1800" dirty="0"/>
          </a:p>
          <a:p>
            <a:r>
              <a:rPr lang="en-US" sz="1700" dirty="0"/>
              <a:t>A 2022 study found $400 million of Ontario's health care spending to be attributed directly to osteoarthritis.</a:t>
            </a:r>
            <a:r>
              <a:rPr lang="en-US" sz="1700" baseline="30000" dirty="0"/>
              <a:t>1</a:t>
            </a:r>
            <a:endParaRPr lang="en-US" sz="1700" dirty="0">
              <a:cs typeface="Calibri"/>
            </a:endParaRPr>
          </a:p>
          <a:p>
            <a:pPr marL="539750" lvl="1" indent="-179705">
              <a:buClrTx/>
              <a:buFont typeface="Arial" panose="020B0604020202020204" pitchFamily="34" charset="0"/>
              <a:buChar char="•"/>
            </a:pPr>
            <a:r>
              <a:rPr lang="en-US" sz="1600" dirty="0"/>
              <a:t>86% of spending was due to inpatient hospitalizations</a:t>
            </a:r>
            <a:r>
              <a:rPr lang="en-US" sz="1600" baseline="30000" dirty="0"/>
              <a:t>1</a:t>
            </a:r>
            <a:endParaRPr lang="en-US" sz="1600" dirty="0">
              <a:ea typeface="Calibri" panose="020F0502020204030204"/>
              <a:cs typeface="Calibri"/>
            </a:endParaRPr>
          </a:p>
          <a:p>
            <a:pPr marL="539750" lvl="1" indent="-179705">
              <a:buClrTx/>
              <a:buFont typeface="Arial" panose="020B0604020202020204" pitchFamily="34" charset="0"/>
              <a:buChar char="•"/>
            </a:pPr>
            <a:r>
              <a:rPr lang="en-US" sz="1600" dirty="0"/>
              <a:t>Joint replacement surgery is the single largest contributor to direct health care costs for osteoarthritis</a:t>
            </a:r>
            <a:r>
              <a:rPr lang="en-US" sz="1600" baseline="30000" dirty="0"/>
              <a:t>2</a:t>
            </a:r>
            <a:endParaRPr lang="en-US" sz="1600" dirty="0">
              <a:ea typeface="Calibri" panose="020F0502020204030204"/>
              <a:cs typeface="Calibri"/>
            </a:endParaRPr>
          </a:p>
          <a:p>
            <a:pPr marL="539750" lvl="1" indent="-179705">
              <a:buClrTx/>
              <a:buFont typeface="Arial" panose="020B0604020202020204" pitchFamily="34" charset="0"/>
              <a:buChar char="•"/>
            </a:pPr>
            <a:r>
              <a:rPr lang="en-US" sz="1600" dirty="0"/>
              <a:t>Imaging, pharmacologic treatments, and physician time are also notable costs</a:t>
            </a:r>
            <a:r>
              <a:rPr lang="en-US" sz="1600" baseline="30000" dirty="0"/>
              <a:t>3</a:t>
            </a:r>
            <a:endParaRPr lang="en-US" dirty="0">
              <a:ea typeface="Calibri" panose="020F0502020204030204"/>
              <a:cs typeface="Calibri" panose="020F0502020204030204"/>
            </a:endParaRPr>
          </a:p>
          <a:p>
            <a:pPr algn="l" fontAlgn="t"/>
            <a:endParaRPr lang="en-CA" sz="2200" dirty="0">
              <a:ea typeface="MS PGothic"/>
              <a:cs typeface="Calibri"/>
            </a:endParaRPr>
          </a:p>
          <a:p>
            <a:endParaRPr lang="en-US" sz="1800" dirty="0"/>
          </a:p>
          <a:p>
            <a:pPr marL="342900" indent="-342900">
              <a:buFont typeface="Arial" panose="020B0604020202020204" pitchFamily="34" charset="0"/>
              <a:buChar char="•"/>
            </a:pPr>
            <a:endParaRPr lang="en-CA" sz="2000" dirty="0"/>
          </a:p>
        </p:txBody>
      </p:sp>
      <p:sp>
        <p:nvSpPr>
          <p:cNvPr id="2" name="Title 1">
            <a:extLst>
              <a:ext uri="{FF2B5EF4-FFF2-40B4-BE49-F238E27FC236}">
                <a16:creationId xmlns:a16="http://schemas.microsoft.com/office/drawing/2014/main" id="{6DCFDA98-0ED9-22AC-F38F-D7CF0DADC6CE}"/>
              </a:ext>
            </a:extLst>
          </p:cNvPr>
          <p:cNvSpPr>
            <a:spLocks noGrp="1"/>
          </p:cNvSpPr>
          <p:nvPr>
            <p:ph type="title"/>
          </p:nvPr>
        </p:nvSpPr>
        <p:spPr/>
        <p:txBody>
          <a:bodyPr/>
          <a:lstStyle/>
          <a:p>
            <a:r>
              <a:rPr lang="en-US" sz="3200" dirty="0">
                <a:latin typeface="Calibri"/>
                <a:ea typeface="Calibri"/>
                <a:cs typeface="Calibri"/>
              </a:rPr>
              <a:t>Osteoarthritis creates substantial societal burden</a:t>
            </a:r>
            <a:endParaRPr lang="en-US" dirty="0"/>
          </a:p>
        </p:txBody>
      </p:sp>
      <p:sp>
        <p:nvSpPr>
          <p:cNvPr id="12" name="Text Placeholder 11">
            <a:extLst>
              <a:ext uri="{FF2B5EF4-FFF2-40B4-BE49-F238E27FC236}">
                <a16:creationId xmlns:a16="http://schemas.microsoft.com/office/drawing/2014/main" id="{51490F3B-B247-2037-5F76-BEF1CBD345C3}"/>
              </a:ext>
            </a:extLst>
          </p:cNvPr>
          <p:cNvSpPr>
            <a:spLocks noGrp="1"/>
          </p:cNvSpPr>
          <p:nvPr>
            <p:ph type="body" sz="quarter" idx="10"/>
          </p:nvPr>
        </p:nvSpPr>
        <p:spPr/>
        <p:txBody>
          <a:bodyPr/>
          <a:lstStyle/>
          <a:p>
            <a:r>
              <a:rPr lang="en-US" b="0" dirty="0"/>
              <a:t>Osteoarthritis Quality Standard</a:t>
            </a:r>
          </a:p>
        </p:txBody>
      </p:sp>
      <p:sp>
        <p:nvSpPr>
          <p:cNvPr id="7" name="Footer Placeholder 1">
            <a:extLst>
              <a:ext uri="{FF2B5EF4-FFF2-40B4-BE49-F238E27FC236}">
                <a16:creationId xmlns:a16="http://schemas.microsoft.com/office/drawing/2014/main" id="{EE7C2E9F-F2C3-F32F-A278-BE0093802998}"/>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18</a:t>
            </a:r>
          </a:p>
        </p:txBody>
      </p:sp>
      <p:pic>
        <p:nvPicPr>
          <p:cNvPr id="1026" name="Picture 2">
            <a:extLst>
              <a:ext uri="{FF2B5EF4-FFF2-40B4-BE49-F238E27FC236}">
                <a16:creationId xmlns:a16="http://schemas.microsoft.com/office/drawing/2014/main" id="{C191C4BB-2CAE-56F0-6217-769B12DDBBDA}"/>
              </a:ext>
              <a:ext uri="{C183D7F6-B498-43B3-948B-1728B52AA6E4}">
                <adec:decorative xmlns:adec="http://schemas.microsoft.com/office/drawing/2017/decorative" val="1"/>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10925963" y="1522275"/>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9AA19B0-4D7A-D95E-2A80-D21BDACA5CAF}"/>
              </a:ext>
              <a:ext uri="{C183D7F6-B498-43B3-948B-1728B52AA6E4}">
                <adec:decorative xmlns:adec="http://schemas.microsoft.com/office/drawing/2017/decorative" val="0"/>
              </a:ext>
            </a:extLst>
          </p:cNvPr>
          <p:cNvSpPr txBox="1"/>
          <p:nvPr/>
        </p:nvSpPr>
        <p:spPr>
          <a:xfrm>
            <a:off x="6335369" y="1429320"/>
            <a:ext cx="5122853" cy="2296014"/>
          </a:xfrm>
          <a:prstGeom prst="rect">
            <a:avLst/>
          </a:prstGeom>
          <a:noFill/>
        </p:spPr>
        <p:txBody>
          <a:bodyPr wrap="square" lIns="0" tIns="0" rIns="0" bIns="0" rtlCol="0" anchor="t" anchorCtr="0">
            <a:noAutofit/>
          </a:bodyPr>
          <a:lstStyle/>
          <a:p>
            <a:pPr fontAlgn="t">
              <a:spcAft>
                <a:spcPts val="1200"/>
              </a:spcAft>
            </a:pPr>
            <a:r>
              <a:rPr lang="en-US" b="1" dirty="0"/>
              <a:t>Economic Burden</a:t>
            </a:r>
            <a:endParaRPr lang="en-US" dirty="0">
              <a:ea typeface="MS PGothic"/>
              <a:cs typeface="Calibri"/>
            </a:endParaRPr>
          </a:p>
          <a:p>
            <a:pPr algn="l" fontAlgn="t"/>
            <a:r>
              <a:rPr lang="en-US" sz="1700" dirty="0">
                <a:ea typeface="MS PGothic"/>
                <a:cs typeface="Calibri"/>
              </a:rPr>
              <a:t>Osteoarthritis is a predictor of a lower rate of employment and an early exit from the workforce.</a:t>
            </a:r>
            <a:r>
              <a:rPr lang="en-US" sz="1700" baseline="30000" dirty="0">
                <a:ea typeface="MS PGothic"/>
                <a:cs typeface="Calibri"/>
              </a:rPr>
              <a:t>3</a:t>
            </a:r>
          </a:p>
          <a:p>
            <a:pPr algn="l" fontAlgn="t"/>
            <a:endParaRPr lang="en-US" sz="1700" dirty="0">
              <a:ea typeface="MS PGothic"/>
              <a:cs typeface="Calibri"/>
            </a:endParaRPr>
          </a:p>
          <a:p>
            <a:pPr algn="l" fontAlgn="t"/>
            <a:r>
              <a:rPr lang="en-US" sz="1700" dirty="0">
                <a:ea typeface="MS PGothic"/>
                <a:cs typeface="Calibri"/>
              </a:rPr>
              <a:t>Compared to those without osteoarthritis, people with osteoarthritis report losing twice as much productive time at work due to absenteeism stemming from their symptoms.</a:t>
            </a:r>
            <a:r>
              <a:rPr lang="en-US" sz="1700" baseline="30000" dirty="0">
                <a:ea typeface="MS PGothic"/>
                <a:cs typeface="Calibri"/>
              </a:rPr>
              <a:t>3</a:t>
            </a:r>
          </a:p>
        </p:txBody>
      </p:sp>
      <p:graphicFrame>
        <p:nvGraphicFramePr>
          <p:cNvPr id="24" name="Chart 23" descr="Pie chart showing health care costs of osteoarthritis as $400 million CAD and all other arthritis-related conditions as $239 million CAD.">
            <a:extLst>
              <a:ext uri="{FF2B5EF4-FFF2-40B4-BE49-F238E27FC236}">
                <a16:creationId xmlns:a16="http://schemas.microsoft.com/office/drawing/2014/main" id="{5A0D6487-C4ED-361A-2E98-2260F5E9F777}"/>
              </a:ext>
            </a:extLst>
          </p:cNvPr>
          <p:cNvGraphicFramePr>
            <a:graphicFrameLocks/>
          </p:cNvGraphicFramePr>
          <p:nvPr>
            <p:extLst>
              <p:ext uri="{D42A27DB-BD31-4B8C-83A1-F6EECF244321}">
                <p14:modId xmlns:p14="http://schemas.microsoft.com/office/powerpoint/2010/main" val="2444227777"/>
              </p:ext>
            </p:extLst>
          </p:nvPr>
        </p:nvGraphicFramePr>
        <p:xfrm>
          <a:off x="6301368" y="3737816"/>
          <a:ext cx="5029198" cy="21600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339AA906-924E-EA6F-487C-F6519DAD65C1}"/>
              </a:ext>
            </a:extLst>
          </p:cNvPr>
          <p:cNvSpPr txBox="1"/>
          <p:nvPr/>
        </p:nvSpPr>
        <p:spPr>
          <a:xfrm>
            <a:off x="339437" y="6075808"/>
            <a:ext cx="10774588" cy="997612"/>
          </a:xfrm>
          <a:prstGeom prst="rect">
            <a:avLst/>
          </a:prstGeom>
          <a:noFill/>
        </p:spPr>
        <p:txBody>
          <a:bodyPr wrap="square" lIns="0" tIns="0" rIns="0" bIns="0" rtlCol="0" anchor="t" anchorCtr="0">
            <a:noAutofit/>
          </a:bodyPr>
          <a:lstStyle/>
          <a:p>
            <a:pPr algn="l" fontAlgn="t"/>
            <a:r>
              <a:rPr lang="en-US" sz="900" dirty="0">
                <a:ea typeface="MS PGothic"/>
                <a:cs typeface="Calibri"/>
              </a:rPr>
              <a:t>1. </a:t>
            </a:r>
            <a:r>
              <a:rPr lang="en-CA" sz="900" b="0" i="0" dirty="0">
                <a:solidFill>
                  <a:srgbClr val="212121"/>
                </a:solidFill>
                <a:effectLst/>
              </a:rPr>
              <a:t>Power JD, Perruccio AV, Paterson JM, Canizares M, Veillette C, Coyte PC, et al. Healthcare utilization and costs for musculoskeletal disorders in Ontario, Canada. J Rheumatol. 2022 Jul;49(7):740-747. doi: 10.3899/jrheum.210938. Epub 2022 Apr 1. PMID: 35365584.</a:t>
            </a:r>
            <a:endParaRPr lang="en-US" sz="900" dirty="0">
              <a:ea typeface="MS PGothic"/>
              <a:cs typeface="Calibri"/>
            </a:endParaRPr>
          </a:p>
          <a:p>
            <a:pPr algn="l" fontAlgn="t"/>
            <a:r>
              <a:rPr lang="en-US" sz="900" dirty="0">
                <a:ea typeface="MS PGothic"/>
                <a:cs typeface="Calibri"/>
              </a:rPr>
              <a:t>2. </a:t>
            </a:r>
            <a:r>
              <a:rPr lang="en-CA" sz="900" b="0" i="0" dirty="0">
                <a:solidFill>
                  <a:srgbClr val="212121"/>
                </a:solidFill>
                <a:effectLst/>
                <a:latin typeface="+mj-lt"/>
              </a:rPr>
              <a:t>Hawker GA, King LK. The burden of osteoarthritis in older adults. Clin Geriatr Med. 2022 May;38(2):181-192. doi: 10.1016/j.cger.2021.11.005. PMID: 35410675.</a:t>
            </a:r>
            <a:endParaRPr lang="en-CA" sz="900" b="0" i="0" dirty="0">
              <a:solidFill>
                <a:srgbClr val="212121"/>
              </a:solidFill>
              <a:effectLst/>
            </a:endParaRPr>
          </a:p>
          <a:p>
            <a:pPr algn="l" fontAlgn="t"/>
            <a:r>
              <a:rPr lang="en-CA" sz="900" dirty="0">
                <a:solidFill>
                  <a:srgbClr val="212121"/>
                </a:solidFill>
              </a:rPr>
              <a:t>3</a:t>
            </a:r>
            <a:r>
              <a:rPr lang="en-CA" sz="900" b="0" i="0" dirty="0">
                <a:solidFill>
                  <a:srgbClr val="212121"/>
                </a:solidFill>
                <a:effectLst/>
              </a:rPr>
              <a:t>. Scheuing WJ, Reginato AM, Deeb M, Acer Kasman S. The burden of osteoarthritis: is it a rising problem? Best Pract Res Clin Rheumatol. 2023 Jun;37(2):101836. doi: 10.1016/j.berh.2023.101836. Epub 2023 Aug 24. PMID: 37633827.</a:t>
            </a:r>
            <a:endParaRPr lang="en-CA" sz="900" b="0" i="0" dirty="0">
              <a:solidFill>
                <a:srgbClr val="212121"/>
              </a:solidFill>
              <a:effectLst/>
              <a:ea typeface="Calibri"/>
              <a:cs typeface="Calibri"/>
            </a:endParaRPr>
          </a:p>
          <a:p>
            <a:pPr algn="l" fontAlgn="t"/>
            <a:endParaRPr lang="en-CA" sz="900" dirty="0">
              <a:ea typeface="MS PGothic"/>
              <a:cs typeface="Calibri"/>
            </a:endParaRPr>
          </a:p>
        </p:txBody>
      </p:sp>
    </p:spTree>
    <p:extLst>
      <p:ext uri="{BB962C8B-B14F-4D97-AF65-F5344CB8AC3E}">
        <p14:creationId xmlns:p14="http://schemas.microsoft.com/office/powerpoint/2010/main" val="4101321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CF447A-5957-E758-D4BB-CDE5EB64E4D3}"/>
              </a:ext>
            </a:extLst>
          </p:cNvPr>
          <p:cNvSpPr>
            <a:spLocks noGrp="1"/>
          </p:cNvSpPr>
          <p:nvPr>
            <p:ph type="body" sz="quarter" idx="13"/>
          </p:nvPr>
        </p:nvSpPr>
        <p:spPr>
          <a:xfrm>
            <a:off x="1757962" y="1810406"/>
            <a:ext cx="5264455" cy="1354275"/>
          </a:xfrm>
          <a:ln w="38100">
            <a:noFill/>
          </a:ln>
          <a:effectLst>
            <a:softEdge rad="12700"/>
          </a:effectLst>
        </p:spPr>
        <p:txBody>
          <a:bodyPr vert="horz" lIns="0" tIns="0" rIns="0" bIns="0" rtlCol="0" anchor="t">
            <a:noAutofit/>
          </a:bodyPr>
          <a:lstStyle/>
          <a:p>
            <a:pPr>
              <a:spcAft>
                <a:spcPts val="300"/>
              </a:spcAft>
            </a:pPr>
            <a:r>
              <a:rPr lang="en-US" sz="2000" dirty="0"/>
              <a:t>Joint pain can reduce mobility and limit physical activity. A more sedentary lifestyle may contribute to cardiovascular, musculoskeletal, and metabolic conditions.</a:t>
            </a:r>
            <a:r>
              <a:rPr lang="en-US" sz="2000" baseline="30000" dirty="0"/>
              <a:t>1,2,3</a:t>
            </a:r>
            <a:endParaRPr lang="en-CA" dirty="0"/>
          </a:p>
        </p:txBody>
      </p:sp>
      <p:sp>
        <p:nvSpPr>
          <p:cNvPr id="8" name="Text Placeholder 7">
            <a:extLst>
              <a:ext uri="{FF2B5EF4-FFF2-40B4-BE49-F238E27FC236}">
                <a16:creationId xmlns:a16="http://schemas.microsoft.com/office/drawing/2014/main" id="{23E630FF-2A43-4C37-92DC-CF0BD7909DF5}"/>
              </a:ext>
            </a:extLst>
          </p:cNvPr>
          <p:cNvSpPr>
            <a:spLocks noGrp="1"/>
          </p:cNvSpPr>
          <p:nvPr>
            <p:ph type="body" sz="quarter" idx="10"/>
          </p:nvPr>
        </p:nvSpPr>
        <p:spPr/>
        <p:txBody>
          <a:bodyPr/>
          <a:lstStyle/>
          <a:p>
            <a:r>
              <a:rPr lang="en-US" b="0" dirty="0"/>
              <a:t>Osteoarthritis Quality Standard</a:t>
            </a:r>
          </a:p>
        </p:txBody>
      </p:sp>
      <p:sp>
        <p:nvSpPr>
          <p:cNvPr id="7" name="Content Placeholder 6">
            <a:extLst>
              <a:ext uri="{FF2B5EF4-FFF2-40B4-BE49-F238E27FC236}">
                <a16:creationId xmlns:a16="http://schemas.microsoft.com/office/drawing/2014/main" id="{E9F3632A-0198-DFF4-D715-F88582C4A77B}"/>
              </a:ext>
            </a:extLst>
          </p:cNvPr>
          <p:cNvSpPr>
            <a:spLocks noGrp="1"/>
          </p:cNvSpPr>
          <p:nvPr>
            <p:ph type="body" sz="quarter" idx="12"/>
          </p:nvPr>
        </p:nvSpPr>
        <p:spPr>
          <a:xfrm>
            <a:off x="7182169" y="2664239"/>
            <a:ext cx="4259126" cy="828000"/>
          </a:xfrm>
          <a:solidFill>
            <a:schemeClr val="accent1">
              <a:lumMod val="20000"/>
              <a:lumOff val="80000"/>
            </a:schemeClr>
          </a:solidFill>
        </p:spPr>
        <p:txBody>
          <a:bodyPr vert="horz" lIns="36000" tIns="36000" rIns="36000" bIns="36000" rtlCol="0" anchor="ctr">
            <a:noAutofit/>
          </a:bodyPr>
          <a:lstStyle/>
          <a:p>
            <a:pPr algn="ctr"/>
            <a:r>
              <a:rPr lang="en-US" sz="1800" dirty="0">
                <a:ea typeface="Calibri" panose="020F0502020204030204"/>
                <a:cs typeface="Calibri" panose="020F0502020204030204"/>
              </a:rPr>
              <a:t>The risk of type 2 diabetes is 40% higher among individuals with osteoarthritis</a:t>
            </a:r>
            <a:r>
              <a:rPr lang="en-US" sz="1800" baseline="30000" dirty="0">
                <a:ea typeface="Calibri" panose="020F0502020204030204"/>
                <a:cs typeface="Calibri" panose="020F0502020204030204"/>
              </a:rPr>
              <a:t>1</a:t>
            </a:r>
            <a:endParaRPr lang="en-US" sz="1800" dirty="0">
              <a:ea typeface="Calibri" panose="020F0502020204030204"/>
              <a:cs typeface="Calibri" panose="020F0502020204030204"/>
            </a:endParaRPr>
          </a:p>
        </p:txBody>
      </p:sp>
      <p:sp>
        <p:nvSpPr>
          <p:cNvPr id="2" name="Title 1">
            <a:extLst>
              <a:ext uri="{FF2B5EF4-FFF2-40B4-BE49-F238E27FC236}">
                <a16:creationId xmlns:a16="http://schemas.microsoft.com/office/drawing/2014/main" id="{6DCFDA98-0ED9-22AC-F38F-D7CF0DADC6CE}"/>
              </a:ext>
            </a:extLst>
          </p:cNvPr>
          <p:cNvSpPr>
            <a:spLocks noGrp="1"/>
          </p:cNvSpPr>
          <p:nvPr>
            <p:ph type="title"/>
          </p:nvPr>
        </p:nvSpPr>
        <p:spPr/>
        <p:txBody>
          <a:bodyPr/>
          <a:lstStyle/>
          <a:p>
            <a:r>
              <a:rPr lang="en-US" sz="3200" dirty="0">
                <a:latin typeface="Calibri"/>
                <a:ea typeface="Calibri"/>
                <a:cs typeface="Calibri"/>
              </a:rPr>
              <a:t>Osteoarthritis is associated with many comorbidities</a:t>
            </a:r>
          </a:p>
        </p:txBody>
      </p:sp>
      <p:sp>
        <p:nvSpPr>
          <p:cNvPr id="4" name="Content Placeholder 6">
            <a:extLst>
              <a:ext uri="{FF2B5EF4-FFF2-40B4-BE49-F238E27FC236}">
                <a16:creationId xmlns:a16="http://schemas.microsoft.com/office/drawing/2014/main" id="{67409F8B-B5FE-4FD1-4981-3578A59D5AA1}"/>
              </a:ext>
            </a:extLst>
          </p:cNvPr>
          <p:cNvSpPr txBox="1">
            <a:spLocks/>
          </p:cNvSpPr>
          <p:nvPr/>
        </p:nvSpPr>
        <p:spPr>
          <a:xfrm>
            <a:off x="7182169" y="1473081"/>
            <a:ext cx="4261659" cy="972000"/>
          </a:xfrm>
          <a:prstGeom prst="round2DiagRect">
            <a:avLst/>
          </a:prstGeom>
          <a:solidFill>
            <a:schemeClr val="accent1">
              <a:lumMod val="20000"/>
              <a:lumOff val="80000"/>
            </a:schemeClr>
          </a:solidFill>
        </p:spPr>
        <p:txBody>
          <a:bodyPr vert="horz" lIns="36000" tIns="36000" rIns="36000" bIns="36000" rtlCol="0" anchor="ctr">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800" kern="1200" baseline="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8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ea typeface="Calibri" panose="020F0502020204030204"/>
                <a:cs typeface="Calibri" panose="020F0502020204030204"/>
              </a:rPr>
              <a:t>The risk of cardiovascular-related death is 21% higher for individuals with hip and knee osteoarthritis</a:t>
            </a:r>
            <a:r>
              <a:rPr lang="en-US" baseline="30000" dirty="0">
                <a:ea typeface="Calibri" panose="020F0502020204030204"/>
                <a:cs typeface="Calibri" panose="020F0502020204030204"/>
              </a:rPr>
              <a:t>1</a:t>
            </a:r>
            <a:endParaRPr lang="en-US" dirty="0">
              <a:ea typeface="Calibri" panose="020F0502020204030204"/>
              <a:cs typeface="Calibri" panose="020F0502020204030204"/>
            </a:endParaRPr>
          </a:p>
        </p:txBody>
      </p:sp>
      <p:sp>
        <p:nvSpPr>
          <p:cNvPr id="5" name="Content Placeholder 6">
            <a:extLst>
              <a:ext uri="{FF2B5EF4-FFF2-40B4-BE49-F238E27FC236}">
                <a16:creationId xmlns:a16="http://schemas.microsoft.com/office/drawing/2014/main" id="{34BB2445-BCAF-2320-DF3A-D62F86DAD41C}"/>
              </a:ext>
            </a:extLst>
          </p:cNvPr>
          <p:cNvSpPr txBox="1">
            <a:spLocks/>
          </p:cNvSpPr>
          <p:nvPr/>
        </p:nvSpPr>
        <p:spPr>
          <a:xfrm>
            <a:off x="2169227" y="3962819"/>
            <a:ext cx="3492000" cy="1044000"/>
          </a:xfrm>
          <a:prstGeom prst="wedgeRoundRectCallout">
            <a:avLst>
              <a:gd name="adj1" fmla="val -61659"/>
              <a:gd name="adj2" fmla="val 50119"/>
              <a:gd name="adj3" fmla="val 16667"/>
            </a:avLst>
          </a:prstGeom>
          <a:solidFill>
            <a:schemeClr val="accent1">
              <a:lumMod val="20000"/>
              <a:lumOff val="80000"/>
            </a:schemeClr>
          </a:solidFill>
        </p:spPr>
        <p:txBody>
          <a:bodyPr vert="horz" lIns="108000" tIns="0" rIns="108000" bIns="0" rtlCol="0" anchor="t">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800" kern="1200" baseline="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8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ea typeface="Calibri" panose="020F0502020204030204"/>
                <a:cs typeface="Calibri" panose="020F0502020204030204"/>
              </a:rPr>
              <a:t>Approximately 40% of adults with osteoarthritis report clinically significant fatigue</a:t>
            </a:r>
            <a:r>
              <a:rPr lang="en-US" baseline="30000" dirty="0">
                <a:ea typeface="Calibri" panose="020F0502020204030204"/>
                <a:cs typeface="Calibri" panose="020F0502020204030204"/>
              </a:rPr>
              <a:t>1</a:t>
            </a:r>
            <a:endParaRPr lang="en-US" dirty="0">
              <a:ea typeface="Calibri" panose="020F0502020204030204"/>
              <a:cs typeface="Calibri" panose="020F0502020204030204"/>
            </a:endParaRPr>
          </a:p>
          <a:p>
            <a:pPr marL="342900" indent="-342900">
              <a:buFont typeface="Arial" panose="020B0604020202020204" pitchFamily="34" charset="0"/>
              <a:buChar char="•"/>
            </a:pPr>
            <a:endParaRPr lang="en-US" dirty="0">
              <a:ea typeface="Calibri" panose="020F0502020204030204"/>
              <a:cs typeface="Calibri" panose="020F0502020204030204"/>
            </a:endParaRPr>
          </a:p>
        </p:txBody>
      </p:sp>
      <p:sp>
        <p:nvSpPr>
          <p:cNvPr id="6" name="Text Placeholder 2">
            <a:extLst>
              <a:ext uri="{FF2B5EF4-FFF2-40B4-BE49-F238E27FC236}">
                <a16:creationId xmlns:a16="http://schemas.microsoft.com/office/drawing/2014/main" id="{C5409926-9B15-E311-6A2D-F20A9D07C79E}"/>
              </a:ext>
            </a:extLst>
          </p:cNvPr>
          <p:cNvSpPr txBox="1">
            <a:spLocks/>
          </p:cNvSpPr>
          <p:nvPr/>
        </p:nvSpPr>
        <p:spPr>
          <a:xfrm>
            <a:off x="6195183" y="3945586"/>
            <a:ext cx="5356859" cy="1354275"/>
          </a:xfrm>
          <a:prstGeom prst="rect">
            <a:avLst/>
          </a:prstGeom>
          <a:ln w="38100">
            <a:noFill/>
          </a:ln>
          <a:effectLst>
            <a:softEdge rad="12700"/>
          </a:effectLst>
        </p:spPr>
        <p:txBody>
          <a:bodyPr vert="horz" lIns="0" tIns="0" rIns="0" bIns="0" rtlCol="0" anchor="t">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914400" indent="0" algn="l" defTabSz="914400" rtl="0" eaLnBrk="1" latinLnBrk="0" hangingPunct="1">
              <a:lnSpc>
                <a:spcPct val="100000"/>
              </a:lnSpc>
              <a:spcBef>
                <a:spcPts val="0"/>
              </a:spcBef>
              <a:spcAft>
                <a:spcPts val="0"/>
              </a:spcAft>
              <a:buClr>
                <a:schemeClr val="tx2"/>
              </a:buClr>
              <a:buSzPct val="80000"/>
              <a:buFont typeface="System Font Regular"/>
              <a:buNone/>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
              </a:spcAft>
            </a:pPr>
            <a:r>
              <a:rPr lang="en-US" sz="2000" dirty="0"/>
              <a:t>Joint pain can also lead to psychological disorders that may exacerbate associated symptoms such as pain, sleep quality, and depressed mood.</a:t>
            </a:r>
            <a:r>
              <a:rPr lang="en-US" sz="2000" baseline="30000" dirty="0"/>
              <a:t>1,4</a:t>
            </a:r>
            <a:endParaRPr lang="en-CA" dirty="0">
              <a:ea typeface="Calibri" panose="020F0502020204030204"/>
              <a:cs typeface="Calibri" panose="020F0502020204030204"/>
            </a:endParaRPr>
          </a:p>
        </p:txBody>
      </p:sp>
      <p:pic>
        <p:nvPicPr>
          <p:cNvPr id="1026" name="Picture 2">
            <a:extLst>
              <a:ext uri="{FF2B5EF4-FFF2-40B4-BE49-F238E27FC236}">
                <a16:creationId xmlns:a16="http://schemas.microsoft.com/office/drawing/2014/main" id="{4BE26E58-4313-0EB3-D9D8-8581998291A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150" y="4484630"/>
            <a:ext cx="1094422" cy="10944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11A737B-3B01-C0A5-594D-EBF0DF5182D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628" y="1856131"/>
            <a:ext cx="1104582" cy="11045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6B8217-50A8-0758-2B56-0C317C8C431B}"/>
              </a:ext>
            </a:extLst>
          </p:cNvPr>
          <p:cNvSpPr txBox="1"/>
          <p:nvPr/>
        </p:nvSpPr>
        <p:spPr>
          <a:xfrm>
            <a:off x="464642" y="5892148"/>
            <a:ext cx="10836000" cy="864000"/>
          </a:xfrm>
          <a:prstGeom prst="rect">
            <a:avLst/>
          </a:prstGeom>
          <a:noFill/>
        </p:spPr>
        <p:txBody>
          <a:bodyPr wrap="square" lIns="0" tIns="0" rIns="0" bIns="0" rtlCol="0" anchor="t" anchorCtr="0">
            <a:noAutofit/>
          </a:bodyPr>
          <a:lstStyle/>
          <a:p>
            <a:pPr algn="l"/>
            <a:r>
              <a:rPr lang="en-US" sz="900" dirty="0">
                <a:latin typeface="+mj-lt"/>
                <a:ea typeface="MS PGothic"/>
                <a:cs typeface="Calibri"/>
              </a:rPr>
              <a:t>1.</a:t>
            </a:r>
            <a:r>
              <a:rPr lang="en-CA" sz="900" b="0" i="0" dirty="0">
                <a:solidFill>
                  <a:srgbClr val="212121"/>
                </a:solidFill>
                <a:effectLst/>
                <a:latin typeface="+mj-lt"/>
              </a:rPr>
              <a:t> Hawker GA, King LK. The burden of osteoarthritis in older adults. Clin Geriatr Med. 2022 May;38(2):181-192. doi: 10.1016/j.cger.2021.11.005. PMID: 35410675.</a:t>
            </a:r>
            <a:br>
              <a:rPr lang="en-CA" sz="900" b="0" i="0" dirty="0">
                <a:solidFill>
                  <a:srgbClr val="212121"/>
                </a:solidFill>
                <a:effectLst/>
                <a:latin typeface="+mj-lt"/>
              </a:rPr>
            </a:br>
            <a:r>
              <a:rPr lang="en-CA" sz="900" b="0" i="0" dirty="0">
                <a:solidFill>
                  <a:srgbClr val="212121"/>
                </a:solidFill>
                <a:effectLst/>
                <a:latin typeface="+mj-lt"/>
              </a:rPr>
              <a:t>2. Constantino de Campos G, Mundi R, Whittington C, Toutounji MJ, Ngai W, Sheehan B. Osteoarthritis, mobility-related comorbidities and mortality: an overview of meta-analyses. Ther Adv Musculoskelet Dis. 2020 Dec 25;12:1759720X20981219. doi: 10.1177/1759720X20981219. PMID: 33488786; PMCID: PMC7768583.</a:t>
            </a:r>
          </a:p>
          <a:p>
            <a:pPr algn="l"/>
            <a:r>
              <a:rPr lang="en-CA" sz="900" b="0" i="0" dirty="0">
                <a:solidFill>
                  <a:srgbClr val="212121"/>
                </a:solidFill>
                <a:effectLst/>
                <a:latin typeface="+mj-lt"/>
              </a:rPr>
              <a:t>3. Atukorala I, Hunter DJ. A review of quality-of-life in elderly osteoarthritis. Expert Rev Pharmacoecon Outcomes Res. 2023 Apr;23(4):365-381. doi: 10.1080/14737167.2023.2181791. Epub 2023 Feb 26. PMID: 36803292.</a:t>
            </a:r>
          </a:p>
          <a:p>
            <a:pPr algn="l"/>
            <a:r>
              <a:rPr lang="en-CA" sz="900" dirty="0">
                <a:latin typeface="+mj-lt"/>
                <a:ea typeface="MS PGothic"/>
                <a:cs typeface="Calibri"/>
              </a:rPr>
              <a:t>4. </a:t>
            </a:r>
            <a:r>
              <a:rPr lang="en-CA" sz="900" b="0" i="0" dirty="0">
                <a:solidFill>
                  <a:srgbClr val="212121"/>
                </a:solidFill>
                <a:effectLst/>
                <a:latin typeface="+mj-lt"/>
              </a:rPr>
              <a:t>Fonseca-Rodrigues D, Rodrigues A, Martins T, Pinto J, Amorim D, Almeida A, et al. Correlation between pain severity and levels of anxiety and depression in osteoarthritis patients: a systematic review and meta-analysis. Rheumatology (Oxford). 2021 Dec 24;61(1):53-75. doi: 10.1093/rheumatology/keab512. PMID: 34152386.</a:t>
            </a:r>
            <a:endParaRPr lang="en-CA" sz="900" dirty="0">
              <a:latin typeface="+mj-lt"/>
              <a:ea typeface="MS PGothic"/>
              <a:cs typeface="Calibri"/>
            </a:endParaRPr>
          </a:p>
        </p:txBody>
      </p:sp>
      <p:sp>
        <p:nvSpPr>
          <p:cNvPr id="10" name="Footer Placeholder 1">
            <a:extLst>
              <a:ext uri="{FF2B5EF4-FFF2-40B4-BE49-F238E27FC236}">
                <a16:creationId xmlns:a16="http://schemas.microsoft.com/office/drawing/2014/main" id="{E41E3E5D-BC35-93C0-FE42-608FCC12A02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19</a:t>
            </a:r>
          </a:p>
        </p:txBody>
      </p:sp>
    </p:spTree>
    <p:extLst>
      <p:ext uri="{BB962C8B-B14F-4D97-AF65-F5344CB8AC3E}">
        <p14:creationId xmlns:p14="http://schemas.microsoft.com/office/powerpoint/2010/main" val="3469193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dirty="0"/>
              <a:t>Objectives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b="1" dirty="0"/>
              <a:t>Overview of quality standards: </a:t>
            </a:r>
            <a:r>
              <a:rPr lang="en-US" sz="3000" dirty="0"/>
              <a:t>What are they? How are they used?​</a:t>
            </a:r>
          </a:p>
          <a:p>
            <a:pPr marL="342900" indent="-342900">
              <a:buFont typeface="Arial" panose="020B0604020202020204" pitchFamily="34" charset="0"/>
              <a:buChar char="•"/>
            </a:pPr>
            <a:r>
              <a:rPr lang="en-US" sz="3000" b="1" dirty="0"/>
              <a:t>Why this quality standard is needed: </a:t>
            </a:r>
            <a:r>
              <a:rPr lang="en-US" sz="3000" dirty="0"/>
              <a:t>Gaps and variations in quality of care for people with osteoarthritis in Ontario</a:t>
            </a:r>
          </a:p>
          <a:p>
            <a:pPr marL="342900" indent="-342900">
              <a:buFont typeface="Arial" panose="020B0604020202020204" pitchFamily="34" charset="0"/>
              <a:buChar char="•"/>
            </a:pPr>
            <a:r>
              <a:rPr lang="en-US" sz="3000" b="1" dirty="0"/>
              <a:t>Quality statements to improve care: </a:t>
            </a:r>
            <a:r>
              <a:rPr lang="en-US" sz="3000" dirty="0"/>
              <a:t>The key statements in the </a:t>
            </a:r>
            <a:br>
              <a:rPr lang="en-US" sz="3000" dirty="0"/>
            </a:br>
            <a:r>
              <a:rPr lang="en-US" sz="3000" dirty="0"/>
              <a:t>osteoarthritis quality standard</a:t>
            </a:r>
          </a:p>
          <a:p>
            <a:pPr marL="342900" indent="-342900">
              <a:buFont typeface="Arial" panose="020B0604020202020204" pitchFamily="34" charset="0"/>
              <a:buChar char="•"/>
            </a:pPr>
            <a:r>
              <a:rPr lang="en-US" sz="3000" b="1" dirty="0"/>
              <a:t>Measures to support improvement: </a:t>
            </a:r>
            <a:r>
              <a:rPr lang="en-US" sz="3000" dirty="0"/>
              <a:t>Indicators that can help measure your quality improvement efforts</a:t>
            </a:r>
          </a:p>
        </p:txBody>
      </p:sp>
      <p:sp>
        <p:nvSpPr>
          <p:cNvPr id="3" name="Footer Placeholder 1">
            <a:extLst>
              <a:ext uri="{FF2B5EF4-FFF2-40B4-BE49-F238E27FC236}">
                <a16:creationId xmlns:a16="http://schemas.microsoft.com/office/drawing/2014/main" id="{92D9EB36-6BE1-0426-D76B-B6258E17D6EE}"/>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a:solidFill>
                  <a:srgbClr val="000000"/>
                </a:solidFill>
                <a:latin typeface="Calibri" panose="020F0502020204030204"/>
              </a:rPr>
              <a:t>2</a:t>
            </a:r>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uble Bracket 10" descr="Graphic showing osteoarthritis pain cascade: pain leading to disability, sleep loss, and fatigue, which leads to depressed mood and pain.">
            <a:extLst>
              <a:ext uri="{FF2B5EF4-FFF2-40B4-BE49-F238E27FC236}">
                <a16:creationId xmlns:a16="http://schemas.microsoft.com/office/drawing/2014/main" id="{BA7613D1-F801-3DEC-287E-FB892B9B8A98}"/>
              </a:ext>
            </a:extLst>
          </p:cNvPr>
          <p:cNvSpPr/>
          <p:nvPr/>
        </p:nvSpPr>
        <p:spPr>
          <a:xfrm>
            <a:off x="2155805" y="1733922"/>
            <a:ext cx="6955628" cy="3809202"/>
          </a:xfrm>
          <a:prstGeom prst="bracketPair">
            <a:avLst/>
          </a:prstGeom>
          <a:noFill/>
          <a:ln>
            <a:solidFill>
              <a:srgbClr val="00B2E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CA" sz="2200" b="1" dirty="0">
              <a:solidFill>
                <a:schemeClr val="tx1"/>
              </a:solidFill>
              <a:latin typeface="Calibri" panose="020F0502020204030204" pitchFamily="34" charset="0"/>
              <a:ea typeface="MS PGothic"/>
              <a:cs typeface="Calibri" panose="020F0502020204030204" pitchFamily="34" charset="0"/>
            </a:endParaRPr>
          </a:p>
        </p:txBody>
      </p:sp>
      <p:cxnSp>
        <p:nvCxnSpPr>
          <p:cNvPr id="26" name="Straight Arrow Connector 25">
            <a:extLst>
              <a:ext uri="{FF2B5EF4-FFF2-40B4-BE49-F238E27FC236}">
                <a16:creationId xmlns:a16="http://schemas.microsoft.com/office/drawing/2014/main" id="{A9E452A4-2F9D-3C1B-FA13-0E6F553D6473}"/>
              </a:ext>
              <a:ext uri="{C183D7F6-B498-43B3-948B-1728B52AA6E4}">
                <adec:decorative xmlns:adec="http://schemas.microsoft.com/office/drawing/2017/decorative" val="1"/>
              </a:ext>
            </a:extLst>
          </p:cNvPr>
          <p:cNvCxnSpPr/>
          <p:nvPr/>
        </p:nvCxnSpPr>
        <p:spPr>
          <a:xfrm>
            <a:off x="3526404" y="3672998"/>
            <a:ext cx="1365217" cy="107562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E11229C-324B-8666-EF7D-3BB475504584}"/>
              </a:ext>
            </a:extLst>
          </p:cNvPr>
          <p:cNvSpPr>
            <a:spLocks noGrp="1"/>
          </p:cNvSpPr>
          <p:nvPr>
            <p:ph type="title"/>
          </p:nvPr>
        </p:nvSpPr>
        <p:spPr/>
        <p:txBody>
          <a:bodyPr/>
          <a:lstStyle/>
          <a:p>
            <a:r>
              <a:rPr lang="en-US" sz="4000" dirty="0">
                <a:latin typeface="Calibri"/>
                <a:ea typeface="Calibri"/>
                <a:cs typeface="Calibri"/>
              </a:rPr>
              <a:t>Osteoarthritis p</a:t>
            </a:r>
            <a:r>
              <a:rPr lang="en-US" sz="4000" dirty="0">
                <a:latin typeface="Calibri"/>
                <a:cs typeface="Calibri"/>
              </a:rPr>
              <a:t>ain cascade</a:t>
            </a:r>
            <a:endParaRPr lang="en-US" sz="3200" b="0" dirty="0">
              <a:highlight>
                <a:srgbClr val="FFFF00"/>
              </a:highlight>
              <a:latin typeface="Calibri"/>
              <a:ea typeface="Calibri"/>
              <a:cs typeface="Calibri"/>
            </a:endParaRPr>
          </a:p>
        </p:txBody>
      </p:sp>
      <p:sp>
        <p:nvSpPr>
          <p:cNvPr id="5" name="Text Placeholder 2">
            <a:extLst>
              <a:ext uri="{FF2B5EF4-FFF2-40B4-BE49-F238E27FC236}">
                <a16:creationId xmlns:a16="http://schemas.microsoft.com/office/drawing/2014/main" id="{6A5E3EF9-566C-F015-6800-9FC6AB26298E}"/>
              </a:ext>
            </a:extLst>
          </p:cNvPr>
          <p:cNvSpPr>
            <a:spLocks noGrp="1"/>
          </p:cNvSpPr>
          <p:nvPr>
            <p:ph type="body" sz="quarter" idx="10"/>
          </p:nvPr>
        </p:nvSpPr>
        <p:spPr>
          <a:xfrm>
            <a:off x="539839" y="231914"/>
            <a:ext cx="11087100" cy="184666"/>
          </a:xfrm>
        </p:spPr>
        <p:txBody>
          <a:bodyPr vert="horz" lIns="0" tIns="0" rIns="0" bIns="0" rtlCol="0" anchor="t">
            <a:spAutoFit/>
          </a:bodyPr>
          <a:lstStyle/>
          <a:p>
            <a:r>
              <a:rPr lang="en-US" b="0" dirty="0"/>
              <a:t>Osteoarthritis Quality Standard</a:t>
            </a:r>
          </a:p>
        </p:txBody>
      </p:sp>
      <p:sp>
        <p:nvSpPr>
          <p:cNvPr id="6" name="Flowchart: Decision 5">
            <a:extLst>
              <a:ext uri="{FF2B5EF4-FFF2-40B4-BE49-F238E27FC236}">
                <a16:creationId xmlns:a16="http://schemas.microsoft.com/office/drawing/2014/main" id="{6D7C9E37-EA8F-4900-8A30-023FEF4B439B}"/>
              </a:ext>
            </a:extLst>
          </p:cNvPr>
          <p:cNvSpPr/>
          <p:nvPr/>
        </p:nvSpPr>
        <p:spPr>
          <a:xfrm>
            <a:off x="2265277" y="2944959"/>
            <a:ext cx="1670998" cy="875881"/>
          </a:xfrm>
          <a:prstGeom prst="flowChartDecision">
            <a:avLst/>
          </a:prstGeom>
          <a:solidFill>
            <a:srgbClr val="0078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latin typeface="Arial" panose="020B0604020202020204" pitchFamily="34" charset="0"/>
                <a:cs typeface="Arial" panose="020B0604020202020204" pitchFamily="34" charset="0"/>
              </a:rPr>
              <a:t>Pain</a:t>
            </a:r>
          </a:p>
        </p:txBody>
      </p:sp>
      <p:cxnSp>
        <p:nvCxnSpPr>
          <p:cNvPr id="8" name="Straight Arrow Connector 7">
            <a:extLst>
              <a:ext uri="{FF2B5EF4-FFF2-40B4-BE49-F238E27FC236}">
                <a16:creationId xmlns:a16="http://schemas.microsoft.com/office/drawing/2014/main" id="{CC655FA5-806B-D9A5-539A-13654D10EF19}"/>
              </a:ext>
              <a:ext uri="{C183D7F6-B498-43B3-948B-1728B52AA6E4}">
                <adec:decorative xmlns:adec="http://schemas.microsoft.com/office/drawing/2017/decorative" val="1"/>
              </a:ext>
            </a:extLst>
          </p:cNvPr>
          <p:cNvCxnSpPr/>
          <p:nvPr/>
        </p:nvCxnSpPr>
        <p:spPr>
          <a:xfrm flipV="1">
            <a:off x="3457198" y="2392043"/>
            <a:ext cx="1211974" cy="67262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Moon 9">
            <a:extLst>
              <a:ext uri="{FF2B5EF4-FFF2-40B4-BE49-F238E27FC236}">
                <a16:creationId xmlns:a16="http://schemas.microsoft.com/office/drawing/2014/main" id="{415B9C51-C727-D9FF-2EC1-925DE1EAC602}"/>
              </a:ext>
            </a:extLst>
          </p:cNvPr>
          <p:cNvSpPr/>
          <p:nvPr/>
        </p:nvSpPr>
        <p:spPr>
          <a:xfrm>
            <a:off x="3664474" y="3617586"/>
            <a:ext cx="839497" cy="1108810"/>
          </a:xfrm>
          <a:prstGeom prst="moon">
            <a:avLst>
              <a:gd name="adj" fmla="val 69122"/>
            </a:avLst>
          </a:prstGeom>
          <a:solidFill>
            <a:srgbClr val="ED037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162000" rtlCol="0" anchor="ctr" anchorCtr="0"/>
          <a:lstStyle/>
          <a:p>
            <a:pPr algn="ctr"/>
            <a:r>
              <a:rPr lang="en-CA" sz="1050" b="1" dirty="0">
                <a:solidFill>
                  <a:schemeClr val="bg1"/>
                </a:solidFill>
                <a:latin typeface="Arial" panose="020B0604020202020204" pitchFamily="34" charset="0"/>
                <a:cs typeface="Arial" panose="020B0604020202020204" pitchFamily="34" charset="0"/>
              </a:rPr>
              <a:t>SLEEP</a:t>
            </a:r>
          </a:p>
        </p:txBody>
      </p:sp>
      <p:sp>
        <p:nvSpPr>
          <p:cNvPr id="12" name="Oval 11">
            <a:extLst>
              <a:ext uri="{FF2B5EF4-FFF2-40B4-BE49-F238E27FC236}">
                <a16:creationId xmlns:a16="http://schemas.microsoft.com/office/drawing/2014/main" id="{BADC88AE-20AE-8703-196B-E481FEB71749}"/>
              </a:ext>
            </a:extLst>
          </p:cNvPr>
          <p:cNvSpPr/>
          <p:nvPr/>
        </p:nvSpPr>
        <p:spPr>
          <a:xfrm>
            <a:off x="4917772" y="4507708"/>
            <a:ext cx="1561105" cy="785509"/>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100" dirty="0">
                <a:solidFill>
                  <a:schemeClr val="tx1"/>
                </a:solidFill>
                <a:latin typeface="Arial" panose="020B0604020202020204" pitchFamily="34" charset="0"/>
                <a:cs typeface="Arial" panose="020B0604020202020204" pitchFamily="34" charset="0"/>
              </a:rPr>
              <a:t>Fatigue</a:t>
            </a:r>
          </a:p>
        </p:txBody>
      </p:sp>
      <p:sp>
        <p:nvSpPr>
          <p:cNvPr id="14" name="Rounded Rectangle 22">
            <a:extLst>
              <a:ext uri="{FF2B5EF4-FFF2-40B4-BE49-F238E27FC236}">
                <a16:creationId xmlns:a16="http://schemas.microsoft.com/office/drawing/2014/main" id="{248E5A6F-ECB9-F17E-DF59-51AEC705A46F}"/>
              </a:ext>
            </a:extLst>
          </p:cNvPr>
          <p:cNvSpPr/>
          <p:nvPr/>
        </p:nvSpPr>
        <p:spPr>
          <a:xfrm>
            <a:off x="4967595" y="3181783"/>
            <a:ext cx="1413874" cy="548162"/>
          </a:xfrm>
          <a:prstGeom prst="roundRect">
            <a:avLst/>
          </a:prstGeom>
          <a:solidFill>
            <a:srgbClr val="00788A">
              <a:alpha val="3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Arial" panose="020B0604020202020204" pitchFamily="34" charset="0"/>
                <a:cs typeface="Arial" panose="020B0604020202020204" pitchFamily="34" charset="0"/>
              </a:rPr>
              <a:t>Depressed </a:t>
            </a:r>
          </a:p>
          <a:p>
            <a:pPr algn="ctr"/>
            <a:r>
              <a:rPr lang="en-CA" dirty="0">
                <a:solidFill>
                  <a:schemeClr val="tx1"/>
                </a:solidFill>
                <a:latin typeface="Arial" panose="020B0604020202020204" pitchFamily="34" charset="0"/>
                <a:cs typeface="Arial" panose="020B0604020202020204" pitchFamily="34" charset="0"/>
              </a:rPr>
              <a:t>Mood</a:t>
            </a:r>
          </a:p>
        </p:txBody>
      </p:sp>
      <p:sp>
        <p:nvSpPr>
          <p:cNvPr id="16" name="TextBox 15">
            <a:extLst>
              <a:ext uri="{FF2B5EF4-FFF2-40B4-BE49-F238E27FC236}">
                <a16:creationId xmlns:a16="http://schemas.microsoft.com/office/drawing/2014/main" id="{628459F2-8B2B-DFC3-ABBD-9EC918222FC8}"/>
              </a:ext>
            </a:extLst>
          </p:cNvPr>
          <p:cNvSpPr txBox="1"/>
          <p:nvPr/>
        </p:nvSpPr>
        <p:spPr>
          <a:xfrm>
            <a:off x="4781028" y="1899467"/>
            <a:ext cx="1791730" cy="461665"/>
          </a:xfrm>
          <a:prstGeom prst="rect">
            <a:avLst/>
          </a:prstGeom>
          <a:noFill/>
          <a:ln w="66675" cap="rnd">
            <a:solidFill>
              <a:srgbClr val="00A0AF"/>
            </a:solidFill>
          </a:ln>
        </p:spPr>
        <p:txBody>
          <a:bodyPr wrap="square" rtlCol="0">
            <a:spAutoFit/>
          </a:bodyPr>
          <a:lstStyle/>
          <a:p>
            <a:pPr algn="ctr"/>
            <a:r>
              <a:rPr lang="en-CA" sz="2400" b="1" dirty="0">
                <a:cs typeface="Arial" panose="020B0604020202020204" pitchFamily="34" charset="0"/>
              </a:rPr>
              <a:t>Disability</a:t>
            </a:r>
            <a:endParaRPr lang="en-CA" sz="1050" b="1" dirty="0">
              <a:cs typeface="Arial" panose="020B0604020202020204" pitchFamily="34" charset="0"/>
            </a:endParaRPr>
          </a:p>
        </p:txBody>
      </p:sp>
      <p:sp>
        <p:nvSpPr>
          <p:cNvPr id="18" name="Flowchart: Decision 17">
            <a:extLst>
              <a:ext uri="{FF2B5EF4-FFF2-40B4-BE49-F238E27FC236}">
                <a16:creationId xmlns:a16="http://schemas.microsoft.com/office/drawing/2014/main" id="{524B69CC-6071-DE53-E388-7102D208FF17}"/>
              </a:ext>
            </a:extLst>
          </p:cNvPr>
          <p:cNvSpPr/>
          <p:nvPr/>
        </p:nvSpPr>
        <p:spPr>
          <a:xfrm>
            <a:off x="7300381" y="3017923"/>
            <a:ext cx="1670998" cy="875881"/>
          </a:xfrm>
          <a:prstGeom prst="flowChartDecision">
            <a:avLst/>
          </a:prstGeom>
          <a:solidFill>
            <a:srgbClr val="0078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latin typeface="Arial" panose="020B0604020202020204" pitchFamily="34" charset="0"/>
                <a:cs typeface="Arial" panose="020B0604020202020204" pitchFamily="34" charset="0"/>
              </a:rPr>
              <a:t>Pain</a:t>
            </a:r>
          </a:p>
        </p:txBody>
      </p:sp>
      <p:cxnSp>
        <p:nvCxnSpPr>
          <p:cNvPr id="20" name="Straight Arrow Connector 19">
            <a:extLst>
              <a:ext uri="{FF2B5EF4-FFF2-40B4-BE49-F238E27FC236}">
                <a16:creationId xmlns:a16="http://schemas.microsoft.com/office/drawing/2014/main" id="{17AB47B4-B2B0-4A0E-D921-6DD68A0D9B02}"/>
              </a:ext>
              <a:ext uri="{C183D7F6-B498-43B3-948B-1728B52AA6E4}">
                <adec:decorative xmlns:adec="http://schemas.microsoft.com/office/drawing/2017/decorative" val="1"/>
              </a:ext>
            </a:extLst>
          </p:cNvPr>
          <p:cNvCxnSpPr/>
          <p:nvPr/>
        </p:nvCxnSpPr>
        <p:spPr>
          <a:xfrm>
            <a:off x="6693296" y="2411343"/>
            <a:ext cx="1002905" cy="77044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A896289-F008-1FCF-E93D-6CE6FBA391AE}"/>
              </a:ext>
              <a:ext uri="{C183D7F6-B498-43B3-948B-1728B52AA6E4}">
                <adec:decorative xmlns:adec="http://schemas.microsoft.com/office/drawing/2017/decorative" val="1"/>
              </a:ext>
            </a:extLst>
          </p:cNvPr>
          <p:cNvCxnSpPr/>
          <p:nvPr/>
        </p:nvCxnSpPr>
        <p:spPr>
          <a:xfrm>
            <a:off x="5658115" y="2411343"/>
            <a:ext cx="0" cy="701032"/>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CD14838-1D05-2146-82FB-A91C0EE3F278}"/>
              </a:ext>
              <a:ext uri="{C183D7F6-B498-43B3-948B-1728B52AA6E4}">
                <adec:decorative xmlns:adec="http://schemas.microsoft.com/office/drawing/2017/decorative" val="1"/>
              </a:ext>
            </a:extLst>
          </p:cNvPr>
          <p:cNvCxnSpPr/>
          <p:nvPr/>
        </p:nvCxnSpPr>
        <p:spPr>
          <a:xfrm>
            <a:off x="5658115" y="3806713"/>
            <a:ext cx="0" cy="655627"/>
          </a:xfrm>
          <a:prstGeom prst="straightConnector1">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39B0AA0-B146-A56B-3197-5462340361A5}"/>
              </a:ext>
              <a:ext uri="{C183D7F6-B498-43B3-948B-1728B52AA6E4}">
                <adec:decorative xmlns:adec="http://schemas.microsoft.com/office/drawing/2017/decorative" val="1"/>
              </a:ext>
            </a:extLst>
          </p:cNvPr>
          <p:cNvCxnSpPr/>
          <p:nvPr/>
        </p:nvCxnSpPr>
        <p:spPr>
          <a:xfrm>
            <a:off x="6457445" y="3455864"/>
            <a:ext cx="719807"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E80E932-3B9D-F031-7141-032DCFEB811B}"/>
              </a:ext>
              <a:ext uri="{C183D7F6-B498-43B3-948B-1728B52AA6E4}">
                <adec:decorative xmlns:adec="http://schemas.microsoft.com/office/drawing/2017/decorative" val="1"/>
              </a:ext>
            </a:extLst>
          </p:cNvPr>
          <p:cNvCxnSpPr/>
          <p:nvPr/>
        </p:nvCxnSpPr>
        <p:spPr>
          <a:xfrm flipV="1">
            <a:off x="6551147" y="3981786"/>
            <a:ext cx="1252211" cy="85282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D6F2856-4787-F7C0-9D16-36DD7E07D032}"/>
              </a:ext>
            </a:extLst>
          </p:cNvPr>
          <p:cNvSpPr txBox="1"/>
          <p:nvPr/>
        </p:nvSpPr>
        <p:spPr>
          <a:xfrm>
            <a:off x="9714417" y="1410743"/>
            <a:ext cx="2124000" cy="861774"/>
          </a:xfrm>
          <a:prstGeom prst="rect">
            <a:avLst/>
          </a:prstGeom>
          <a:noFill/>
          <a:ln w="19050" cap="rnd">
            <a:solidFill>
              <a:srgbClr val="00A0AF"/>
            </a:solidFill>
            <a:prstDash val="sysDash"/>
          </a:ln>
        </p:spPr>
        <p:txBody>
          <a:bodyPr wrap="square" lIns="91440" tIns="45720" rIns="91440" bIns="45720" rtlCol="0" anchor="t">
            <a:spAutoFit/>
          </a:bodyPr>
          <a:lstStyle/>
          <a:p>
            <a:pPr algn="ctr"/>
            <a:r>
              <a:rPr lang="en-CA" sz="1400" dirty="0">
                <a:cs typeface="Arial"/>
              </a:rPr>
              <a:t>Difficulty walking</a:t>
            </a:r>
          </a:p>
          <a:p>
            <a:pPr algn="ctr"/>
            <a:r>
              <a:rPr lang="en-CA" sz="1200" dirty="0">
                <a:cs typeface="Arial"/>
              </a:rPr>
              <a:t>↑ Risks and complications for diabetes, heart disease, </a:t>
            </a:r>
            <a:br>
              <a:rPr lang="en-CA" sz="1200" dirty="0">
                <a:cs typeface="Arial"/>
              </a:rPr>
            </a:br>
            <a:r>
              <a:rPr lang="en-CA" sz="1200" dirty="0">
                <a:cs typeface="Arial"/>
              </a:rPr>
              <a:t>all-cause mortality</a:t>
            </a:r>
            <a:endParaRPr lang="en-CA" sz="800" dirty="0">
              <a:cs typeface="Arial"/>
            </a:endParaRPr>
          </a:p>
        </p:txBody>
      </p:sp>
      <p:pic>
        <p:nvPicPr>
          <p:cNvPr id="34" name="Picture 4" descr="Image result for diabetes icon">
            <a:extLst>
              <a:ext uri="{FF2B5EF4-FFF2-40B4-BE49-F238E27FC236}">
                <a16:creationId xmlns:a16="http://schemas.microsoft.com/office/drawing/2014/main" id="{2253ED2D-55C7-80E7-680A-22D2B9AB4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8960" y="2275883"/>
            <a:ext cx="788788" cy="7887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Image result for cardiovascular icon">
            <a:extLst>
              <a:ext uri="{FF2B5EF4-FFF2-40B4-BE49-F238E27FC236}">
                <a16:creationId xmlns:a16="http://schemas.microsoft.com/office/drawing/2014/main" id="{C532838F-0F33-16AB-5A12-9A778125ED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7748" y="2361132"/>
            <a:ext cx="563666" cy="56366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93D64237-5886-C7B8-C08E-370F236A6E2C}"/>
              </a:ext>
            </a:extLst>
          </p:cNvPr>
          <p:cNvSpPr txBox="1"/>
          <p:nvPr/>
        </p:nvSpPr>
        <p:spPr>
          <a:xfrm>
            <a:off x="1600872" y="5905641"/>
            <a:ext cx="8592993" cy="861774"/>
          </a:xfrm>
          <a:prstGeom prst="rect">
            <a:avLst/>
          </a:prstGeom>
          <a:noFill/>
        </p:spPr>
        <p:txBody>
          <a:bodyPr wrap="square" lIns="91440" tIns="45720" rIns="91440" bIns="45720" rtlCol="0" anchor="t">
            <a:spAutoFit/>
          </a:bodyPr>
          <a:lstStyle/>
          <a:p>
            <a:r>
              <a:rPr lang="en-CA" sz="1000" dirty="0">
                <a:latin typeface="+mj-lt"/>
              </a:rPr>
              <a:t>Hawker GA, Gignac MA, Badley E, Davis AM, French MR, Li Y, et al. A longitudinal study to explain the pain-depression link in older adults with osteoarthritis. Arthritis Care Res (Hoboken). 2011;63(10):1382-90.</a:t>
            </a:r>
          </a:p>
          <a:p>
            <a:r>
              <a:rPr lang="en-CA" sz="1000" dirty="0">
                <a:latin typeface="+mj-lt"/>
              </a:rPr>
              <a:t>Wilkie R, Blagojevic-Bucknall M, Jordan KP, Lacey R, McBeth J. Reasons why multimorbidity increases the risk of participation restriction in older adults with lower extremity osteoarthritis: a prospective cohort study in primary care. Arthritis Care Res (Hoboken). 2013;65(6):910-9.</a:t>
            </a:r>
            <a:endParaRPr lang="en-CA" sz="1000" dirty="0">
              <a:latin typeface="+mj-lt"/>
              <a:ea typeface="Calibri"/>
              <a:cs typeface="Calibri"/>
            </a:endParaRPr>
          </a:p>
          <a:p>
            <a:r>
              <a:rPr lang="en-CA" sz="1000" b="0" i="0" dirty="0">
                <a:solidFill>
                  <a:srgbClr val="212121"/>
                </a:solidFill>
                <a:effectLst/>
                <a:latin typeface="+mj-lt"/>
              </a:rPr>
              <a:t>Hawker GA, King LK. The burden of osteoarthritis in older </a:t>
            </a:r>
            <a:r>
              <a:rPr lang="en-CA" sz="1000" dirty="0">
                <a:solidFill>
                  <a:srgbClr val="212121"/>
                </a:solidFill>
                <a:latin typeface="+mj-lt"/>
              </a:rPr>
              <a:t>a</a:t>
            </a:r>
            <a:r>
              <a:rPr lang="en-CA" sz="1000" b="0" i="0" dirty="0">
                <a:solidFill>
                  <a:srgbClr val="212121"/>
                </a:solidFill>
                <a:effectLst/>
                <a:latin typeface="+mj-lt"/>
              </a:rPr>
              <a:t>dults. Clin Geriatr Med. 2022 May;38(2):181-192. doi: 10.1016/j.cger.2021.11.005. PMID: 35410675.</a:t>
            </a:r>
            <a:endParaRPr lang="en-CA" sz="1000" dirty="0">
              <a:highlight>
                <a:srgbClr val="FFFF00"/>
              </a:highlight>
              <a:latin typeface="+mj-lt"/>
              <a:hlinkClick r:id="rId5"/>
            </a:endParaRPr>
          </a:p>
        </p:txBody>
      </p:sp>
      <p:cxnSp>
        <p:nvCxnSpPr>
          <p:cNvPr id="15" name="Straight Connector 14">
            <a:extLst>
              <a:ext uri="{FF2B5EF4-FFF2-40B4-BE49-F238E27FC236}">
                <a16:creationId xmlns:a16="http://schemas.microsoft.com/office/drawing/2014/main" id="{8FAFD1DC-0D78-7AFA-9FA7-9BFA7AFC0040}"/>
              </a:ext>
              <a:ext uri="{C183D7F6-B498-43B3-948B-1728B52AA6E4}">
                <adec:decorative xmlns:adec="http://schemas.microsoft.com/office/drawing/2017/decorative" val="1"/>
              </a:ext>
            </a:extLst>
          </p:cNvPr>
          <p:cNvCxnSpPr>
            <a:cxnSpLocks/>
          </p:cNvCxnSpPr>
          <p:nvPr/>
        </p:nvCxnSpPr>
        <p:spPr>
          <a:xfrm flipV="1">
            <a:off x="9150751" y="2009869"/>
            <a:ext cx="500243" cy="262648"/>
          </a:xfrm>
          <a:prstGeom prst="line">
            <a:avLst/>
          </a:prstGeom>
          <a:ln w="12700">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Footer Placeholder 1">
            <a:extLst>
              <a:ext uri="{FF2B5EF4-FFF2-40B4-BE49-F238E27FC236}">
                <a16:creationId xmlns:a16="http://schemas.microsoft.com/office/drawing/2014/main" id="{304D0434-365A-2C55-0426-B4DF65653B58}"/>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20</a:t>
            </a:r>
          </a:p>
        </p:txBody>
      </p:sp>
    </p:spTree>
    <p:extLst>
      <p:ext uri="{BB962C8B-B14F-4D97-AF65-F5344CB8AC3E}">
        <p14:creationId xmlns:p14="http://schemas.microsoft.com/office/powerpoint/2010/main" val="3890434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descr="Osteoarthritis management. Graphic showing triangle:&#10;Wide base = first line treatment: Education, self-management, exercise &#10;(therapeutic exercise and physical activity), and weight management &#10;&#10;Smaller middle = 2nd line treatment: Pharmacological symptom management, aids and devices; passive treatments given by a clinician&#10;&#10;Smallest top = third line treatment: surgery&#10;">
            <a:extLst>
              <a:ext uri="{FF2B5EF4-FFF2-40B4-BE49-F238E27FC236}">
                <a16:creationId xmlns:a16="http://schemas.microsoft.com/office/drawing/2014/main" id="{D38A8C7B-6244-B218-0151-A65448325A95}"/>
              </a:ext>
            </a:extLst>
          </p:cNvPr>
          <p:cNvGraphicFramePr>
            <a:graphicFrameLocks/>
          </p:cNvGraphicFramePr>
          <p:nvPr>
            <p:extLst>
              <p:ext uri="{D42A27DB-BD31-4B8C-83A1-F6EECF244321}">
                <p14:modId xmlns:p14="http://schemas.microsoft.com/office/powerpoint/2010/main" val="1893600895"/>
              </p:ext>
            </p:extLst>
          </p:nvPr>
        </p:nvGraphicFramePr>
        <p:xfrm>
          <a:off x="564700" y="1292145"/>
          <a:ext cx="6551718" cy="4461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8" name="Group 17">
            <a:extLst>
              <a:ext uri="{FF2B5EF4-FFF2-40B4-BE49-F238E27FC236}">
                <a16:creationId xmlns:a16="http://schemas.microsoft.com/office/drawing/2014/main" id="{A7B6D4E8-4D32-3A76-B03B-484B1F3A1659}"/>
              </a:ext>
              <a:ext uri="{C183D7F6-B498-43B3-948B-1728B52AA6E4}">
                <adec:decorative xmlns:adec="http://schemas.microsoft.com/office/drawing/2017/decorative" val="1"/>
              </a:ext>
            </a:extLst>
          </p:cNvPr>
          <p:cNvGrpSpPr/>
          <p:nvPr/>
        </p:nvGrpSpPr>
        <p:grpSpPr>
          <a:xfrm>
            <a:off x="6061346" y="4532051"/>
            <a:ext cx="720000" cy="720000"/>
            <a:chOff x="1607" y="103927"/>
            <a:chExt cx="1713830" cy="1713830"/>
          </a:xfrm>
        </p:grpSpPr>
        <p:sp>
          <p:nvSpPr>
            <p:cNvPr id="19" name="Oval 18">
              <a:extLst>
                <a:ext uri="{FF2B5EF4-FFF2-40B4-BE49-F238E27FC236}">
                  <a16:creationId xmlns:a16="http://schemas.microsoft.com/office/drawing/2014/main" id="{DB0DD241-89D8-8130-775F-4208C6A60F75}"/>
                </a:ext>
              </a:extLst>
            </p:cNvPr>
            <p:cNvSpPr/>
            <p:nvPr/>
          </p:nvSpPr>
          <p:spPr>
            <a:xfrm>
              <a:off x="1607" y="103927"/>
              <a:ext cx="1713830" cy="1713830"/>
            </a:xfrm>
            <a:prstGeom prst="ellipse">
              <a:avLst/>
            </a:prstGeom>
            <a:solidFill>
              <a:srgbClr val="00B2E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CA" dirty="0"/>
            </a:p>
          </p:txBody>
        </p:sp>
        <p:sp>
          <p:nvSpPr>
            <p:cNvPr id="20" name="Oval 4">
              <a:extLst>
                <a:ext uri="{FF2B5EF4-FFF2-40B4-BE49-F238E27FC236}">
                  <a16:creationId xmlns:a16="http://schemas.microsoft.com/office/drawing/2014/main" id="{2B236E59-A9BE-971F-1F64-524CF8256098}"/>
                </a:ext>
              </a:extLst>
            </p:cNvPr>
            <p:cNvSpPr txBox="1"/>
            <p:nvPr/>
          </p:nvSpPr>
          <p:spPr>
            <a:xfrm>
              <a:off x="252588" y="354912"/>
              <a:ext cx="1278742" cy="11649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CA" sz="1600" b="1" u="none" kern="1200" dirty="0">
                  <a:ln w="0"/>
                  <a:solidFill>
                    <a:schemeClr val="bg1"/>
                  </a:solidFill>
                </a:rPr>
                <a:t>ALL</a:t>
              </a:r>
            </a:p>
          </p:txBody>
        </p:sp>
      </p:grpSp>
      <p:grpSp>
        <p:nvGrpSpPr>
          <p:cNvPr id="15" name="Group 14">
            <a:extLst>
              <a:ext uri="{FF2B5EF4-FFF2-40B4-BE49-F238E27FC236}">
                <a16:creationId xmlns:a16="http://schemas.microsoft.com/office/drawing/2014/main" id="{0F0ACCA6-CAE7-ABED-75AD-912D1A2B3F1B}"/>
              </a:ext>
              <a:ext uri="{C183D7F6-B498-43B3-948B-1728B52AA6E4}">
                <adec:decorative xmlns:adec="http://schemas.microsoft.com/office/drawing/2017/decorative" val="1"/>
              </a:ext>
            </a:extLst>
          </p:cNvPr>
          <p:cNvGrpSpPr/>
          <p:nvPr/>
        </p:nvGrpSpPr>
        <p:grpSpPr>
          <a:xfrm>
            <a:off x="5242515" y="3002598"/>
            <a:ext cx="720000" cy="720000"/>
            <a:chOff x="1607" y="103927"/>
            <a:chExt cx="1713830" cy="1713830"/>
          </a:xfrm>
          <a:solidFill>
            <a:srgbClr val="00B2E3"/>
          </a:solidFill>
        </p:grpSpPr>
        <p:sp>
          <p:nvSpPr>
            <p:cNvPr id="16" name="Oval 15">
              <a:extLst>
                <a:ext uri="{FF2B5EF4-FFF2-40B4-BE49-F238E27FC236}">
                  <a16:creationId xmlns:a16="http://schemas.microsoft.com/office/drawing/2014/main" id="{BDF3C562-8D9B-C258-35E9-7AE9F92EB8D9}"/>
                </a:ext>
              </a:extLst>
            </p:cNvPr>
            <p:cNvSpPr/>
            <p:nvPr/>
          </p:nvSpPr>
          <p:spPr>
            <a:xfrm>
              <a:off x="1607" y="103927"/>
              <a:ext cx="1713830" cy="171383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CA" sz="1400" dirty="0"/>
            </a:p>
          </p:txBody>
        </p:sp>
        <p:sp>
          <p:nvSpPr>
            <p:cNvPr id="17" name="Oval 4">
              <a:extLst>
                <a:ext uri="{FF2B5EF4-FFF2-40B4-BE49-F238E27FC236}">
                  <a16:creationId xmlns:a16="http://schemas.microsoft.com/office/drawing/2014/main" id="{079C88A4-0EEC-9988-96D8-3204ED4F9E3C}"/>
                </a:ext>
              </a:extLst>
            </p:cNvPr>
            <p:cNvSpPr txBox="1"/>
            <p:nvPr/>
          </p:nvSpPr>
          <p:spPr>
            <a:xfrm>
              <a:off x="134541" y="532385"/>
              <a:ext cx="1456756" cy="8569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CA" sz="1600" b="1" u="none" kern="1200" dirty="0">
                  <a:solidFill>
                    <a:schemeClr val="bg1"/>
                  </a:solidFill>
                </a:rPr>
                <a:t>SOME</a:t>
              </a:r>
            </a:p>
          </p:txBody>
        </p:sp>
      </p:grpSp>
      <p:grpSp>
        <p:nvGrpSpPr>
          <p:cNvPr id="12" name="Group 11">
            <a:extLst>
              <a:ext uri="{FF2B5EF4-FFF2-40B4-BE49-F238E27FC236}">
                <a16:creationId xmlns:a16="http://schemas.microsoft.com/office/drawing/2014/main" id="{7350CF29-880D-AD27-B4A9-D0C051A467BC}"/>
              </a:ext>
              <a:ext uri="{C183D7F6-B498-43B3-948B-1728B52AA6E4}">
                <adec:decorative xmlns:adec="http://schemas.microsoft.com/office/drawing/2017/decorative" val="1"/>
              </a:ext>
            </a:extLst>
          </p:cNvPr>
          <p:cNvGrpSpPr/>
          <p:nvPr/>
        </p:nvGrpSpPr>
        <p:grpSpPr>
          <a:xfrm>
            <a:off x="4318307" y="1705898"/>
            <a:ext cx="720000" cy="720000"/>
            <a:chOff x="1607" y="103927"/>
            <a:chExt cx="1713830" cy="1713830"/>
          </a:xfrm>
          <a:solidFill>
            <a:srgbClr val="00B2E3"/>
          </a:solidFill>
        </p:grpSpPr>
        <p:sp>
          <p:nvSpPr>
            <p:cNvPr id="13" name="Oval 12">
              <a:extLst>
                <a:ext uri="{FF2B5EF4-FFF2-40B4-BE49-F238E27FC236}">
                  <a16:creationId xmlns:a16="http://schemas.microsoft.com/office/drawing/2014/main" id="{73E7B975-8EE8-E6F2-0A73-A4CD2803FCC1}"/>
                </a:ext>
              </a:extLst>
            </p:cNvPr>
            <p:cNvSpPr/>
            <p:nvPr/>
          </p:nvSpPr>
          <p:spPr>
            <a:xfrm>
              <a:off x="1607" y="103927"/>
              <a:ext cx="1713830" cy="1713830"/>
            </a:xfrm>
            <a:prstGeom prst="ellipse">
              <a:avLst/>
            </a:prstGeom>
            <a:grp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CA" dirty="0"/>
            </a:p>
          </p:txBody>
        </p:sp>
        <p:sp>
          <p:nvSpPr>
            <p:cNvPr id="14" name="Oval 4">
              <a:extLst>
                <a:ext uri="{FF2B5EF4-FFF2-40B4-BE49-F238E27FC236}">
                  <a16:creationId xmlns:a16="http://schemas.microsoft.com/office/drawing/2014/main" id="{5E575CD4-A255-F854-680E-3D88622AB194}"/>
                </a:ext>
              </a:extLst>
            </p:cNvPr>
            <p:cNvSpPr txBox="1"/>
            <p:nvPr/>
          </p:nvSpPr>
          <p:spPr>
            <a:xfrm>
              <a:off x="252592" y="354912"/>
              <a:ext cx="1211860" cy="121186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CA" sz="1600" b="1" u="none" kern="1200" dirty="0"/>
                <a:t>FEW</a:t>
              </a:r>
            </a:p>
          </p:txBody>
        </p:sp>
      </p:grpSp>
      <p:sp>
        <p:nvSpPr>
          <p:cNvPr id="2" name="Title 1">
            <a:extLst>
              <a:ext uri="{FF2B5EF4-FFF2-40B4-BE49-F238E27FC236}">
                <a16:creationId xmlns:a16="http://schemas.microsoft.com/office/drawing/2014/main" id="{28553E81-FF41-9610-47D9-AA26C29E3D46}"/>
              </a:ext>
            </a:extLst>
          </p:cNvPr>
          <p:cNvSpPr>
            <a:spLocks noGrp="1"/>
          </p:cNvSpPr>
          <p:nvPr>
            <p:ph type="title"/>
          </p:nvPr>
        </p:nvSpPr>
        <p:spPr>
          <a:xfrm>
            <a:off x="533400" y="472558"/>
            <a:ext cx="11098645" cy="674451"/>
          </a:xfrm>
        </p:spPr>
        <p:txBody>
          <a:bodyPr/>
          <a:lstStyle/>
          <a:p>
            <a:r>
              <a:rPr lang="en-US" sz="4000" dirty="0">
                <a:latin typeface="Calibri"/>
                <a:ea typeface="Calibri"/>
                <a:cs typeface="Calibri"/>
              </a:rPr>
              <a:t>Osteoarthritis management</a:t>
            </a:r>
            <a:endParaRPr lang="en-US" sz="1800" b="0" dirty="0">
              <a:latin typeface="Calibri"/>
              <a:ea typeface="Calibri"/>
              <a:cs typeface="Calibri"/>
            </a:endParaRPr>
          </a:p>
        </p:txBody>
      </p:sp>
      <p:sp>
        <p:nvSpPr>
          <p:cNvPr id="7" name="Text Placeholder 4">
            <a:extLst>
              <a:ext uri="{FF2B5EF4-FFF2-40B4-BE49-F238E27FC236}">
                <a16:creationId xmlns:a16="http://schemas.microsoft.com/office/drawing/2014/main" id="{DA73A67A-AE54-99C5-F319-3FA0CB231928}"/>
              </a:ext>
            </a:extLst>
          </p:cNvPr>
          <p:cNvSpPr>
            <a:spLocks noGrp="1"/>
          </p:cNvSpPr>
          <p:nvPr>
            <p:ph type="body" sz="quarter" idx="10"/>
          </p:nvPr>
        </p:nvSpPr>
        <p:spPr>
          <a:xfrm>
            <a:off x="539839" y="231914"/>
            <a:ext cx="11098645" cy="184666"/>
          </a:xfrm>
        </p:spPr>
        <p:txBody>
          <a:bodyPr/>
          <a:lstStyle/>
          <a:p>
            <a:r>
              <a:rPr lang="en-US" b="0" dirty="0"/>
              <a:t>Osteoarthritis Quality Standard</a:t>
            </a:r>
          </a:p>
        </p:txBody>
      </p:sp>
      <p:grpSp>
        <p:nvGrpSpPr>
          <p:cNvPr id="5" name="Group 4">
            <a:extLst>
              <a:ext uri="{FF2B5EF4-FFF2-40B4-BE49-F238E27FC236}">
                <a16:creationId xmlns:a16="http://schemas.microsoft.com/office/drawing/2014/main" id="{43108AB8-C922-81D1-134E-6D6ABF481F79}"/>
              </a:ext>
              <a:ext uri="{C183D7F6-B498-43B3-948B-1728B52AA6E4}">
                <adec:decorative xmlns:adec="http://schemas.microsoft.com/office/drawing/2017/decorative" val="1"/>
              </a:ext>
            </a:extLst>
          </p:cNvPr>
          <p:cNvGrpSpPr/>
          <p:nvPr/>
        </p:nvGrpSpPr>
        <p:grpSpPr>
          <a:xfrm>
            <a:off x="517688" y="1575036"/>
            <a:ext cx="720000" cy="720000"/>
            <a:chOff x="1607" y="103927"/>
            <a:chExt cx="1713830" cy="1713830"/>
          </a:xfrm>
        </p:grpSpPr>
        <p:sp>
          <p:nvSpPr>
            <p:cNvPr id="6" name="Oval 5">
              <a:extLst>
                <a:ext uri="{FF2B5EF4-FFF2-40B4-BE49-F238E27FC236}">
                  <a16:creationId xmlns:a16="http://schemas.microsoft.com/office/drawing/2014/main" id="{72E83019-165D-6D33-B971-EAA5C592EA63}"/>
                </a:ext>
              </a:extLst>
            </p:cNvPr>
            <p:cNvSpPr/>
            <p:nvPr/>
          </p:nvSpPr>
          <p:spPr>
            <a:xfrm>
              <a:off x="1607" y="103927"/>
              <a:ext cx="1713830" cy="171383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CA" dirty="0"/>
            </a:p>
          </p:txBody>
        </p:sp>
        <p:sp>
          <p:nvSpPr>
            <p:cNvPr id="8" name="Oval 4">
              <a:extLst>
                <a:ext uri="{FF2B5EF4-FFF2-40B4-BE49-F238E27FC236}">
                  <a16:creationId xmlns:a16="http://schemas.microsoft.com/office/drawing/2014/main" id="{C9BCEF5F-6C31-70BB-C393-55F1DFF42AF8}"/>
                </a:ext>
              </a:extLst>
            </p:cNvPr>
            <p:cNvSpPr txBox="1"/>
            <p:nvPr/>
          </p:nvSpPr>
          <p:spPr>
            <a:xfrm>
              <a:off x="252592" y="354912"/>
              <a:ext cx="1211860" cy="1211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CA" sz="1200" u="none" kern="1200" dirty="0">
                  <a:solidFill>
                    <a:schemeClr val="bg1"/>
                  </a:solidFill>
                </a:rPr>
                <a:t>Target</a:t>
              </a:r>
              <a:br>
                <a:rPr lang="en-CA" sz="1200" u="none" kern="1200" dirty="0">
                  <a:solidFill>
                    <a:schemeClr val="bg1"/>
                  </a:solidFill>
                </a:rPr>
              </a:br>
              <a:r>
                <a:rPr lang="en-CA" sz="1200" kern="1200" dirty="0">
                  <a:solidFill>
                    <a:schemeClr val="bg1"/>
                  </a:solidFill>
                </a:rPr>
                <a:t>g</a:t>
              </a:r>
              <a:r>
                <a:rPr lang="en-CA" sz="1200" u="none" dirty="0">
                  <a:solidFill>
                    <a:schemeClr val="bg1"/>
                  </a:solidFill>
                </a:rPr>
                <a:t>roup</a:t>
              </a:r>
              <a:endParaRPr lang="en-CA" sz="1200" u="none" kern="1200" dirty="0">
                <a:solidFill>
                  <a:schemeClr val="bg1"/>
                </a:solidFill>
              </a:endParaRPr>
            </a:p>
          </p:txBody>
        </p:sp>
      </p:grpSp>
      <p:grpSp>
        <p:nvGrpSpPr>
          <p:cNvPr id="9" name="Group 8">
            <a:extLst>
              <a:ext uri="{FF2B5EF4-FFF2-40B4-BE49-F238E27FC236}">
                <a16:creationId xmlns:a16="http://schemas.microsoft.com/office/drawing/2014/main" id="{D4F6033D-33BF-EA68-75F4-8B535D31E1A9}"/>
              </a:ext>
              <a:ext uri="{C183D7F6-B498-43B3-948B-1728B52AA6E4}">
                <adec:decorative xmlns:adec="http://schemas.microsoft.com/office/drawing/2017/decorative" val="1"/>
              </a:ext>
            </a:extLst>
          </p:cNvPr>
          <p:cNvGrpSpPr/>
          <p:nvPr/>
        </p:nvGrpSpPr>
        <p:grpSpPr>
          <a:xfrm>
            <a:off x="1147399" y="1608164"/>
            <a:ext cx="1428749" cy="480713"/>
            <a:chOff x="3788399" y="1372418"/>
            <a:chExt cx="783034" cy="1023278"/>
          </a:xfrm>
        </p:grpSpPr>
        <p:sp>
          <p:nvSpPr>
            <p:cNvPr id="10" name="Rectangle: Rounded Corners 39">
              <a:extLst>
                <a:ext uri="{FF2B5EF4-FFF2-40B4-BE49-F238E27FC236}">
                  <a16:creationId xmlns:a16="http://schemas.microsoft.com/office/drawing/2014/main" id="{9DAE57B4-8091-DEBC-1AEF-08053E8AA141}"/>
                </a:ext>
              </a:extLst>
            </p:cNvPr>
            <p:cNvSpPr/>
            <p:nvPr/>
          </p:nvSpPr>
          <p:spPr>
            <a:xfrm>
              <a:off x="3788399" y="1372418"/>
              <a:ext cx="783034" cy="1023278"/>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CA" dirty="0"/>
            </a:p>
          </p:txBody>
        </p:sp>
        <p:sp>
          <p:nvSpPr>
            <p:cNvPr id="11" name="Rectangle: Rounded Corners 4">
              <a:extLst>
                <a:ext uri="{FF2B5EF4-FFF2-40B4-BE49-F238E27FC236}">
                  <a16:creationId xmlns:a16="http://schemas.microsoft.com/office/drawing/2014/main" id="{E94FD5A3-EDAB-45E6-E4F8-4E1D3FCE147E}"/>
                </a:ext>
              </a:extLst>
            </p:cNvPr>
            <p:cNvSpPr txBox="1"/>
            <p:nvPr/>
          </p:nvSpPr>
          <p:spPr>
            <a:xfrm>
              <a:off x="3831515" y="1503244"/>
              <a:ext cx="733081" cy="7297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endParaRPr lang="en-CA" sz="1800" u="none" kern="1200" baseline="30000" dirty="0"/>
            </a:p>
            <a:p>
              <a:pPr lvl="0" algn="ctr" defTabSz="1955800">
                <a:lnSpc>
                  <a:spcPct val="90000"/>
                </a:lnSpc>
                <a:spcBef>
                  <a:spcPct val="0"/>
                </a:spcBef>
                <a:spcAft>
                  <a:spcPct val="35000"/>
                </a:spcAft>
              </a:pPr>
              <a:r>
                <a:rPr lang="en-CA" sz="1800" u="none" kern="1200" baseline="30000" dirty="0"/>
                <a:t>Current care delivered</a:t>
              </a:r>
            </a:p>
          </p:txBody>
        </p:sp>
      </p:grpSp>
      <p:sp>
        <p:nvSpPr>
          <p:cNvPr id="35" name="Rectangle: Rounded Corners 4">
            <a:extLst>
              <a:ext uri="{FF2B5EF4-FFF2-40B4-BE49-F238E27FC236}">
                <a16:creationId xmlns:a16="http://schemas.microsoft.com/office/drawing/2014/main" id="{78001F8E-7AA9-13FF-461A-5F8E94A079D8}"/>
              </a:ext>
            </a:extLst>
          </p:cNvPr>
          <p:cNvSpPr txBox="1"/>
          <p:nvPr/>
        </p:nvSpPr>
        <p:spPr>
          <a:xfrm>
            <a:off x="4942804" y="1430372"/>
            <a:ext cx="5436000" cy="115200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72000" tIns="0" rIns="72000" bIns="108000" numCol="1" spcCol="1270" anchor="ctr" anchorCtr="0">
            <a:noAutofit/>
          </a:bodyPr>
          <a:lstStyle/>
          <a:p>
            <a:pPr marL="108000" lvl="0" indent="-108000" defTabSz="1955800">
              <a:spcBef>
                <a:spcPct val="0"/>
              </a:spcBef>
              <a:buClr>
                <a:schemeClr val="accent1"/>
              </a:buClr>
              <a:buFont typeface="Arial" panose="020B0604020202020204" pitchFamily="34" charset="0"/>
              <a:buChar char="•"/>
            </a:pPr>
            <a:r>
              <a:rPr lang="en-US" sz="1300" dirty="0"/>
              <a:t>In Canada, 99.4% of knee replacements (</a:t>
            </a:r>
            <a:r>
              <a:rPr lang="en-US" sz="1300" u="none" kern="1200" dirty="0"/>
              <a:t>53,058</a:t>
            </a:r>
            <a:r>
              <a:rPr lang="en-US" sz="1300" dirty="0"/>
              <a:t> procedures) and 69.3% </a:t>
            </a:r>
            <a:br>
              <a:rPr lang="en-US" sz="1300" dirty="0"/>
            </a:br>
            <a:r>
              <a:rPr lang="en-US" sz="1300" dirty="0"/>
              <a:t>of hip replacements (36,632 procedures) performed in 2021/22 were </a:t>
            </a:r>
            <a:br>
              <a:rPr lang="en-US" sz="1300" dirty="0"/>
            </a:br>
            <a:r>
              <a:rPr lang="en-US" sz="1300" dirty="0"/>
              <a:t>for osteoarthritis</a:t>
            </a:r>
            <a:r>
              <a:rPr lang="en-US" sz="1300" baseline="30000" dirty="0"/>
              <a:t>1</a:t>
            </a:r>
            <a:endParaRPr lang="en-US" sz="1300" dirty="0"/>
          </a:p>
          <a:p>
            <a:pPr marL="108000" lvl="0" indent="-108000" defTabSz="1955800">
              <a:spcBef>
                <a:spcPct val="0"/>
              </a:spcBef>
              <a:buClr>
                <a:schemeClr val="accent1"/>
              </a:buClr>
              <a:buFont typeface="Arial" panose="020B0604020202020204" pitchFamily="34" charset="0"/>
              <a:buChar char="•"/>
            </a:pPr>
            <a:r>
              <a:rPr lang="en-US" sz="1300" dirty="0"/>
              <a:t>In Ontario, the rate of hospitalization was 175 per 100,000 population for knee replacement and 164 per 100,000 population for hip replacement</a:t>
            </a:r>
            <a:r>
              <a:rPr lang="en-US" sz="1300" baseline="30000" dirty="0"/>
              <a:t>1</a:t>
            </a:r>
            <a:endParaRPr lang="en-CA" sz="1300" u="none" kern="1200" baseline="30000" dirty="0"/>
          </a:p>
        </p:txBody>
      </p:sp>
      <p:sp>
        <p:nvSpPr>
          <p:cNvPr id="36" name="Rectangle: Rounded Corners 4">
            <a:extLst>
              <a:ext uri="{FF2B5EF4-FFF2-40B4-BE49-F238E27FC236}">
                <a16:creationId xmlns:a16="http://schemas.microsoft.com/office/drawing/2014/main" id="{37FE7A59-39E4-8CBD-7F49-FE88EB2F642C}"/>
              </a:ext>
            </a:extLst>
          </p:cNvPr>
          <p:cNvSpPr txBox="1"/>
          <p:nvPr/>
        </p:nvSpPr>
        <p:spPr>
          <a:xfrm>
            <a:off x="5894494" y="2709603"/>
            <a:ext cx="5743989" cy="1440000"/>
          </a:xfrm>
          <a:prstGeom prst="roundRect">
            <a:avLst/>
          </a:prstGeom>
          <a:solidFill>
            <a:schemeClr val="bg1"/>
          </a:solidFill>
          <a:ln>
            <a:solidFill>
              <a:schemeClr val="accent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6000" tIns="0" rIns="36000" bIns="108000" numCol="1" spcCol="1270" anchor="ctr" anchorCtr="0">
            <a:noAutofit/>
          </a:bodyPr>
          <a:lstStyle/>
          <a:p>
            <a:pPr marL="107950" lvl="0" indent="-107950" defTabSz="1955800">
              <a:lnSpc>
                <a:spcPts val="1500"/>
              </a:lnSpc>
              <a:spcBef>
                <a:spcPct val="0"/>
              </a:spcBef>
              <a:buClr>
                <a:schemeClr val="accent1"/>
              </a:buClr>
              <a:buFont typeface="Arial" panose="020B0604020202020204" pitchFamily="34" charset="0"/>
              <a:buChar char="•"/>
            </a:pPr>
            <a:endParaRPr lang="en-CA" sz="1300" dirty="0">
              <a:ea typeface="Calibri" panose="020F0502020204030204"/>
              <a:cs typeface="Calibri"/>
            </a:endParaRPr>
          </a:p>
          <a:p>
            <a:pPr marL="107950" indent="-107950" defTabSz="1955800">
              <a:lnSpc>
                <a:spcPts val="1500"/>
              </a:lnSpc>
              <a:spcBef>
                <a:spcPct val="0"/>
              </a:spcBef>
              <a:buClr>
                <a:schemeClr val="accent1"/>
              </a:buClr>
              <a:buFont typeface="Arial" panose="020B0604020202020204" pitchFamily="34" charset="0"/>
              <a:buChar char="•"/>
            </a:pPr>
            <a:r>
              <a:rPr lang="en-CA" sz="1300" dirty="0">
                <a:cs typeface="Calibri"/>
              </a:rPr>
              <a:t>Over 90% of people with knee </a:t>
            </a:r>
            <a:r>
              <a:rPr lang="en-US" sz="1300" dirty="0"/>
              <a:t>osteoarthritis</a:t>
            </a:r>
            <a:r>
              <a:rPr lang="en-CA" sz="1300" dirty="0">
                <a:cs typeface="Calibri"/>
              </a:rPr>
              <a:t> use pharmacologic treatment (including nonsteroidal </a:t>
            </a:r>
            <a:r>
              <a:rPr lang="en-US" sz="1300" dirty="0">
                <a:cs typeface="Calibri"/>
              </a:rPr>
              <a:t>anti-inflammatory drugs, acetaminophen, intra-articular corticosteroid injection)</a:t>
            </a:r>
            <a:r>
              <a:rPr lang="en-US" sz="1300" baseline="30000" dirty="0"/>
              <a:t>2,3,4</a:t>
            </a:r>
            <a:endParaRPr lang="en-CA" sz="1300" dirty="0">
              <a:ea typeface="Calibri" panose="020F0502020204030204"/>
              <a:cs typeface="Calibri"/>
            </a:endParaRPr>
          </a:p>
          <a:p>
            <a:pPr marL="107950" indent="-107950" defTabSz="1955800">
              <a:lnSpc>
                <a:spcPts val="1500"/>
              </a:lnSpc>
              <a:spcBef>
                <a:spcPct val="0"/>
              </a:spcBef>
              <a:buClr>
                <a:schemeClr val="accent1"/>
              </a:buClr>
              <a:buFont typeface="Arial" panose="020B0604020202020204" pitchFamily="34" charset="0"/>
              <a:buChar char="•"/>
            </a:pPr>
            <a:r>
              <a:rPr lang="en-CA" sz="1300" dirty="0">
                <a:solidFill>
                  <a:schemeClr val="tx1"/>
                </a:solidFill>
                <a:ea typeface="+mn-lt"/>
                <a:cs typeface="+mn-lt"/>
              </a:rPr>
              <a:t>About 30% of people with knee osteoarthritis reported using opioid analgesics at the time of assessment for surgery</a:t>
            </a:r>
            <a:r>
              <a:rPr lang="en-CA" sz="1300" baseline="30000" dirty="0">
                <a:solidFill>
                  <a:schemeClr val="tx1"/>
                </a:solidFill>
                <a:ea typeface="+mn-lt"/>
                <a:cs typeface="+mn-lt"/>
              </a:rPr>
              <a:t>4</a:t>
            </a:r>
            <a:endParaRPr lang="en-CA" sz="950" strike="sngStrike" baseline="30000" dirty="0">
              <a:solidFill>
                <a:schemeClr val="tx1"/>
              </a:solidFill>
              <a:ea typeface="Calibri"/>
              <a:cs typeface="Calibri"/>
            </a:endParaRPr>
          </a:p>
        </p:txBody>
      </p:sp>
      <p:sp>
        <p:nvSpPr>
          <p:cNvPr id="4" name="Rectangle: Rounded Corners 4">
            <a:extLst>
              <a:ext uri="{FF2B5EF4-FFF2-40B4-BE49-F238E27FC236}">
                <a16:creationId xmlns:a16="http://schemas.microsoft.com/office/drawing/2014/main" id="{A4E71B08-CC4E-9220-54F8-3D84215C7E3B}"/>
              </a:ext>
            </a:extLst>
          </p:cNvPr>
          <p:cNvSpPr txBox="1"/>
          <p:nvPr/>
        </p:nvSpPr>
        <p:spPr>
          <a:xfrm>
            <a:off x="6712122" y="4268136"/>
            <a:ext cx="5292000" cy="1485241"/>
          </a:xfrm>
          <a:prstGeom prst="roundRect">
            <a:avLst/>
          </a:prstGeom>
          <a:solidFill>
            <a:schemeClr val="bg1"/>
          </a:solidFill>
          <a:ln>
            <a:solidFill>
              <a:schemeClr val="accent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108000" numCol="1" spcCol="1270" anchor="ctr" anchorCtr="0">
            <a:noAutofit/>
          </a:bodyPr>
          <a:lstStyle/>
          <a:p>
            <a:pPr marL="107950" lvl="0" indent="-107950" defTabSz="1955800">
              <a:spcBef>
                <a:spcPct val="0"/>
              </a:spcBef>
              <a:buClr>
                <a:schemeClr val="accent1"/>
              </a:buClr>
              <a:buFont typeface="Arial" panose="020B0604020202020204" pitchFamily="34" charset="0"/>
              <a:buChar char="•"/>
            </a:pPr>
            <a:endParaRPr lang="en-CA" sz="1300" u="none" kern="1200" dirty="0">
              <a:ea typeface="Calibri" panose="020F0502020204030204"/>
              <a:cs typeface="Calibri" panose="020F0502020204030204"/>
            </a:endParaRPr>
          </a:p>
          <a:p>
            <a:pPr marL="107950" indent="-107950" defTabSz="1955800">
              <a:spcBef>
                <a:spcPct val="0"/>
              </a:spcBef>
              <a:buClr>
                <a:schemeClr val="accent1"/>
              </a:buClr>
              <a:buFont typeface="Arial" panose="020B0604020202020204" pitchFamily="34" charset="0"/>
              <a:buChar char="•"/>
            </a:pPr>
            <a:r>
              <a:rPr lang="en-US" sz="1300" dirty="0"/>
              <a:t>Only 19% of people with knee osteoarthritis that did not require surgery report receiving education, exercise, or weight management</a:t>
            </a:r>
            <a:r>
              <a:rPr lang="en-US" sz="1300" baseline="30000" dirty="0"/>
              <a:t>2</a:t>
            </a:r>
            <a:endParaRPr lang="en-US" sz="1300" baseline="30000" dirty="0">
              <a:ea typeface="Calibri"/>
              <a:cs typeface="Calibri"/>
            </a:endParaRPr>
          </a:p>
          <a:p>
            <a:pPr marL="107950" indent="-107950" defTabSz="1955800">
              <a:spcBef>
                <a:spcPct val="0"/>
              </a:spcBef>
              <a:buClr>
                <a:schemeClr val="accent1"/>
              </a:buClr>
              <a:buFont typeface="Arial" panose="020B0604020202020204" pitchFamily="34" charset="0"/>
              <a:buChar char="•"/>
            </a:pPr>
            <a:r>
              <a:rPr lang="en-US" sz="1300" dirty="0">
                <a:cs typeface="Calibri"/>
              </a:rPr>
              <a:t>44% of people with knee </a:t>
            </a:r>
            <a:r>
              <a:rPr lang="en-US" sz="1300" dirty="0"/>
              <a:t>osteoarthritis</a:t>
            </a:r>
            <a:r>
              <a:rPr lang="en-US" sz="1300" dirty="0">
                <a:cs typeface="Calibri"/>
              </a:rPr>
              <a:t> that required surgery report receiving physiotherapy</a:t>
            </a:r>
            <a:r>
              <a:rPr lang="en-US" sz="1300" baseline="30000" dirty="0"/>
              <a:t>3</a:t>
            </a:r>
            <a:endParaRPr lang="en-US" sz="1300" dirty="0">
              <a:ea typeface="Calibri" panose="020F0502020204030204"/>
              <a:cs typeface="Calibri"/>
            </a:endParaRPr>
          </a:p>
          <a:p>
            <a:pPr marL="107950" indent="-107950" defTabSz="1955800">
              <a:spcBef>
                <a:spcPct val="0"/>
              </a:spcBef>
              <a:buClr>
                <a:schemeClr val="accent1"/>
              </a:buClr>
              <a:buFont typeface="Arial" panose="020B0604020202020204" pitchFamily="34" charset="0"/>
              <a:buChar char="•"/>
            </a:pPr>
            <a:r>
              <a:rPr lang="en-US" sz="1300" dirty="0">
                <a:cs typeface="Calibri"/>
              </a:rPr>
              <a:t>52% of primary care clinicians and 29% of physiotherapists find best-practice nonpharmacologic and nonsurgical </a:t>
            </a:r>
            <a:r>
              <a:rPr lang="en-US" sz="1300" dirty="0"/>
              <a:t>osteoarthritis</a:t>
            </a:r>
            <a:r>
              <a:rPr lang="en-US" sz="1300" dirty="0">
                <a:cs typeface="Calibri"/>
              </a:rPr>
              <a:t> care to be too time consuming</a:t>
            </a:r>
            <a:r>
              <a:rPr lang="en-US" sz="1300" baseline="30000" dirty="0">
                <a:cs typeface="Calibri"/>
              </a:rPr>
              <a:t>6</a:t>
            </a:r>
            <a:endParaRPr lang="en-US" sz="1300" baseline="30000" dirty="0">
              <a:ea typeface="Calibri"/>
              <a:cs typeface="Calibri"/>
            </a:endParaRPr>
          </a:p>
        </p:txBody>
      </p:sp>
      <p:sp>
        <p:nvSpPr>
          <p:cNvPr id="21" name="TextBox 20">
            <a:extLst>
              <a:ext uri="{FF2B5EF4-FFF2-40B4-BE49-F238E27FC236}">
                <a16:creationId xmlns:a16="http://schemas.microsoft.com/office/drawing/2014/main" id="{C008D937-4467-EDB0-484F-E08D34129F53}"/>
              </a:ext>
              <a:ext uri="{C183D7F6-B498-43B3-948B-1728B52AA6E4}">
                <adec:decorative xmlns:adec="http://schemas.microsoft.com/office/drawing/2017/decorative" val="1"/>
              </a:ext>
            </a:extLst>
          </p:cNvPr>
          <p:cNvSpPr txBox="1"/>
          <p:nvPr/>
        </p:nvSpPr>
        <p:spPr>
          <a:xfrm>
            <a:off x="539839" y="6179232"/>
            <a:ext cx="45719" cy="45719"/>
          </a:xfrm>
          <a:prstGeom prst="rect">
            <a:avLst/>
          </a:prstGeom>
          <a:noFill/>
        </p:spPr>
        <p:txBody>
          <a:bodyPr wrap="square" lIns="0" tIns="0" rIns="0" bIns="0" rtlCol="0" anchor="t" anchorCtr="0">
            <a:noAutofit/>
          </a:bodyPr>
          <a:lstStyle/>
          <a:p>
            <a:pPr algn="l" fontAlgn="t"/>
            <a:endParaRPr lang="en-CA" sz="2200" dirty="0">
              <a:ea typeface="MS PGothic"/>
              <a:cs typeface="Calibri"/>
            </a:endParaRPr>
          </a:p>
        </p:txBody>
      </p:sp>
      <p:sp>
        <p:nvSpPr>
          <p:cNvPr id="22" name="TextBox 21">
            <a:extLst>
              <a:ext uri="{FF2B5EF4-FFF2-40B4-BE49-F238E27FC236}">
                <a16:creationId xmlns:a16="http://schemas.microsoft.com/office/drawing/2014/main" id="{A9B83E99-849C-2EAE-3C3D-3865E643617E}"/>
              </a:ext>
            </a:extLst>
          </p:cNvPr>
          <p:cNvSpPr txBox="1"/>
          <p:nvPr/>
        </p:nvSpPr>
        <p:spPr>
          <a:xfrm>
            <a:off x="179142" y="5830386"/>
            <a:ext cx="11196000" cy="864000"/>
          </a:xfrm>
          <a:prstGeom prst="rect">
            <a:avLst/>
          </a:prstGeom>
          <a:noFill/>
        </p:spPr>
        <p:txBody>
          <a:bodyPr wrap="square" lIns="0" tIns="0" rIns="0" bIns="0" rtlCol="0" anchor="t" anchorCtr="0">
            <a:noAutofit/>
          </a:bodyPr>
          <a:lstStyle/>
          <a:p>
            <a:pPr algn="l" fontAlgn="t"/>
            <a:r>
              <a:rPr lang="en-US" sz="700" dirty="0">
                <a:latin typeface="+mj-lt"/>
              </a:rPr>
              <a:t>1. Canadian Institute for Health Information. Hip and knee replacements in Canada: CJRR Annual Report, 2021–2022. Ottawa, ON: CIHI; 2023.</a:t>
            </a:r>
          </a:p>
          <a:p>
            <a:pPr algn="l" fontAlgn="t"/>
            <a:r>
              <a:rPr lang="en-CA" sz="700" dirty="0">
                <a:latin typeface="+mj-lt"/>
                <a:ea typeface="MS PGothic"/>
                <a:cs typeface="Calibri"/>
              </a:rPr>
              <a:t>2. </a:t>
            </a:r>
            <a:r>
              <a:rPr lang="en-CA" sz="700" b="0" i="0" dirty="0">
                <a:solidFill>
                  <a:srgbClr val="212121"/>
                </a:solidFill>
                <a:effectLst/>
                <a:latin typeface="+mj-lt"/>
              </a:rPr>
              <a:t>Mazzei DR, Whittaker JL, Kania-Richmond A, Faris P, Wasylak T, Robert J, et al. Do people with knee osteoarthritis use guideline-consistent treatments after an orthopaedic surgeon recommends nonsurgical care? A cross-sectional survey with long-term follow-up. Osteoarthr Cartil Open. 2022 Mar 28;4(2):100256. doi: 10.1016/j.ocarto.2022.100256. PMID: 36475282; PMCID: PMC9718222</a:t>
            </a:r>
          </a:p>
          <a:p>
            <a:pPr algn="l" fontAlgn="t"/>
            <a:r>
              <a:rPr lang="en-CA" sz="700" dirty="0">
                <a:solidFill>
                  <a:srgbClr val="212121"/>
                </a:solidFill>
                <a:latin typeface="+mj-lt"/>
                <a:ea typeface="MS PGothic"/>
                <a:cs typeface="Calibri"/>
              </a:rPr>
              <a:t>3. </a:t>
            </a:r>
            <a:r>
              <a:rPr lang="en-CA" sz="700" b="0" i="0" dirty="0">
                <a:solidFill>
                  <a:srgbClr val="212121"/>
                </a:solidFill>
                <a:effectLst/>
                <a:latin typeface="+mj-lt"/>
              </a:rPr>
              <a:t>King LK, Marshall DA, Faris P, Woodhouse LJ, Jones CA, Noseworthy T, et al. Use of recommended non-surgical </a:t>
            </a:r>
            <a:r>
              <a:rPr lang="en-CA" sz="700" dirty="0">
                <a:solidFill>
                  <a:srgbClr val="212121"/>
                </a:solidFill>
                <a:latin typeface="+mj-lt"/>
              </a:rPr>
              <a:t>k</a:t>
            </a:r>
            <a:r>
              <a:rPr lang="en-CA" sz="700" b="0" i="0" dirty="0">
                <a:solidFill>
                  <a:srgbClr val="212121"/>
                </a:solidFill>
                <a:effectLst/>
                <a:latin typeface="+mj-lt"/>
              </a:rPr>
              <a:t>nee osteoarthritis management in patients prior to total knee arthroplasty: a </a:t>
            </a:r>
            <a:r>
              <a:rPr lang="en-CA" sz="700" dirty="0">
                <a:solidFill>
                  <a:srgbClr val="212121"/>
                </a:solidFill>
                <a:latin typeface="+mj-lt"/>
              </a:rPr>
              <a:t>c</a:t>
            </a:r>
            <a:r>
              <a:rPr lang="en-CA" sz="700" b="0" i="0" dirty="0">
                <a:solidFill>
                  <a:srgbClr val="212121"/>
                </a:solidFill>
                <a:effectLst/>
                <a:latin typeface="+mj-lt"/>
              </a:rPr>
              <a:t>ross-sectional study. J Rheumatol. 2020 Aug 1;47(8):1253-1260. doi: 10.3899/jrheum.190467. Epub 2019 Nov 15. PMID: 31732554</a:t>
            </a:r>
            <a:endParaRPr lang="en-CA" sz="700" dirty="0">
              <a:solidFill>
                <a:srgbClr val="212121"/>
              </a:solidFill>
              <a:latin typeface="+mj-lt"/>
              <a:ea typeface="MS PGothic"/>
              <a:cs typeface="Calibri"/>
            </a:endParaRPr>
          </a:p>
          <a:p>
            <a:pPr algn="l" fontAlgn="t"/>
            <a:r>
              <a:rPr lang="en-CA" sz="700" dirty="0">
                <a:solidFill>
                  <a:srgbClr val="212121"/>
                </a:solidFill>
                <a:latin typeface="+mj-lt"/>
                <a:ea typeface="MS PGothic"/>
                <a:cs typeface="Calibri"/>
              </a:rPr>
              <a:t>4. </a:t>
            </a:r>
            <a:r>
              <a:rPr lang="en-CA" sz="700" b="0" i="0" dirty="0">
                <a:solidFill>
                  <a:srgbClr val="212121"/>
                </a:solidFill>
                <a:effectLst/>
                <a:latin typeface="+mj-lt"/>
              </a:rPr>
              <a:t>King LK, Marshall DA, Jones CA, Woodhouse LJ, Ravi B, Faris PD, et al. Are medical comorbidities contributing to the use of opioid analgesics in patients with knee osteoarthritis? Osteoarthritis Cartilage. 2020 Aug;28(8):1030-1037. doi: 10.1016/j.joca.2020.04.012. Epub 2020 May 7. PMID: 32387761.</a:t>
            </a:r>
          </a:p>
          <a:p>
            <a:pPr algn="l" fontAlgn="t"/>
            <a:r>
              <a:rPr lang="en-CA" sz="700" dirty="0">
                <a:solidFill>
                  <a:srgbClr val="212121"/>
                </a:solidFill>
                <a:latin typeface="+mj-lt"/>
              </a:rPr>
              <a:t>5. </a:t>
            </a:r>
            <a:r>
              <a:rPr lang="en-US" sz="700" b="0" i="0" dirty="0">
                <a:solidFill>
                  <a:srgbClr val="222222"/>
                </a:solidFill>
                <a:effectLst/>
                <a:latin typeface="+mj-lt"/>
              </a:rPr>
              <a:t>Johnson, A., Milne, B., Pasquali, M. </a:t>
            </a:r>
            <a:r>
              <a:rPr lang="en-US" sz="700" b="0" dirty="0">
                <a:solidFill>
                  <a:srgbClr val="222222"/>
                </a:solidFill>
                <a:effectLst/>
                <a:latin typeface="+mj-lt"/>
              </a:rPr>
              <a:t>et al</a:t>
            </a:r>
            <a:r>
              <a:rPr lang="en-US" sz="700" b="0" i="1" dirty="0">
                <a:solidFill>
                  <a:srgbClr val="222222"/>
                </a:solidFill>
                <a:effectLst/>
                <a:latin typeface="+mj-lt"/>
              </a:rPr>
              <a:t>.</a:t>
            </a:r>
            <a:r>
              <a:rPr lang="en-US" sz="700" b="0" i="0" dirty="0">
                <a:solidFill>
                  <a:srgbClr val="222222"/>
                </a:solidFill>
                <a:effectLst/>
                <a:latin typeface="+mj-lt"/>
              </a:rPr>
              <a:t> Long-term opioid use in seniors following hip and knee arthroplasty in Ontario: a historical cohort study. </a:t>
            </a:r>
            <a:r>
              <a:rPr lang="en-US" sz="700" b="0" i="1" dirty="0">
                <a:solidFill>
                  <a:srgbClr val="222222"/>
                </a:solidFill>
                <a:effectLst/>
                <a:latin typeface="+mj-lt"/>
              </a:rPr>
              <a:t>Can J Anesth/J Can Anesth.</a:t>
            </a:r>
            <a:r>
              <a:rPr lang="en-US" sz="700" b="0" i="0" dirty="0">
                <a:solidFill>
                  <a:srgbClr val="222222"/>
                </a:solidFill>
                <a:effectLst/>
                <a:latin typeface="+mj-lt"/>
              </a:rPr>
              <a:t> </a:t>
            </a:r>
            <a:r>
              <a:rPr lang="en-US" sz="700" i="0" dirty="0">
                <a:solidFill>
                  <a:srgbClr val="222222"/>
                </a:solidFill>
                <a:effectLst/>
                <a:latin typeface="+mj-lt"/>
              </a:rPr>
              <a:t>69:</a:t>
            </a:r>
            <a:r>
              <a:rPr lang="en-US" sz="700" b="0" i="0" dirty="0">
                <a:solidFill>
                  <a:srgbClr val="222222"/>
                </a:solidFill>
                <a:effectLst/>
                <a:latin typeface="+mj-lt"/>
              </a:rPr>
              <a:t>934–944 (2022). https://doi.org/10.1007/s12630-021-02091-2</a:t>
            </a:r>
            <a:endParaRPr lang="en-CA" sz="700" b="0" i="0" dirty="0">
              <a:solidFill>
                <a:srgbClr val="212121"/>
              </a:solidFill>
              <a:effectLst/>
              <a:latin typeface="+mj-lt"/>
            </a:endParaRPr>
          </a:p>
          <a:p>
            <a:pPr algn="l" fontAlgn="t"/>
            <a:r>
              <a:rPr lang="en-CA" sz="700" dirty="0">
                <a:latin typeface="+mj-lt"/>
                <a:ea typeface="MS PGothic"/>
                <a:cs typeface="Calibri"/>
              </a:rPr>
              <a:t>6. </a:t>
            </a:r>
            <a:r>
              <a:rPr lang="en-CA" sz="700" b="0" i="0" dirty="0">
                <a:solidFill>
                  <a:srgbClr val="212121"/>
                </a:solidFill>
                <a:effectLst/>
                <a:latin typeface="+mj-lt"/>
              </a:rPr>
              <a:t>Briggs AM, Houlding E, Hinman RS, Desmond LA, Bennell KL, Darlow B, et al. Health professionals and students encounter multi-level barriers to implementing high-value osteoarthritis care: a multi-national study. Osteoarthritis Cartilage. 2019 May;27(5):788-804. doi: 10.1016/j.joca.2018.12.024. Epub 2019 Jan 19. PMID: 30668988</a:t>
            </a:r>
            <a:endParaRPr lang="en-CA" sz="700" dirty="0">
              <a:latin typeface="+mj-lt"/>
              <a:ea typeface="MS PGothic"/>
              <a:cs typeface="Calibri"/>
            </a:endParaRPr>
          </a:p>
          <a:p>
            <a:pPr algn="l" fontAlgn="t"/>
            <a:endParaRPr lang="en-CA" sz="700" dirty="0">
              <a:latin typeface="+mj-lt"/>
              <a:ea typeface="MS PGothic"/>
              <a:cs typeface="Calibri"/>
            </a:endParaRPr>
          </a:p>
        </p:txBody>
      </p:sp>
      <p:sp>
        <p:nvSpPr>
          <p:cNvPr id="23" name="Footer Placeholder 1">
            <a:extLst>
              <a:ext uri="{FF2B5EF4-FFF2-40B4-BE49-F238E27FC236}">
                <a16:creationId xmlns:a16="http://schemas.microsoft.com/office/drawing/2014/main" id="{4E906D15-F5EB-4E7E-9207-22305086BC9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21</a:t>
            </a:r>
          </a:p>
        </p:txBody>
      </p:sp>
    </p:spTree>
    <p:extLst>
      <p:ext uri="{BB962C8B-B14F-4D97-AF65-F5344CB8AC3E}">
        <p14:creationId xmlns:p14="http://schemas.microsoft.com/office/powerpoint/2010/main" val="3406997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E3EF1EB-8119-BB73-0498-FD08AD8A0159}"/>
              </a:ext>
            </a:extLst>
          </p:cNvPr>
          <p:cNvSpPr>
            <a:spLocks noGrp="1"/>
          </p:cNvSpPr>
          <p:nvPr>
            <p:ph sz="half" idx="2"/>
          </p:nvPr>
        </p:nvSpPr>
        <p:spPr>
          <a:xfrm>
            <a:off x="533399" y="2405400"/>
            <a:ext cx="5184000" cy="2880000"/>
          </a:xfrm>
        </p:spPr>
        <p:txBody>
          <a:bodyPr vert="horz" lIns="0" tIns="0" rIns="0" bIns="0" rtlCol="0" anchor="t">
            <a:noAutofit/>
          </a:bodyPr>
          <a:lstStyle/>
          <a:p>
            <a:pPr marL="359410" indent="-283845">
              <a:spcAft>
                <a:spcPts val="600"/>
              </a:spcAft>
              <a:buClrTx/>
              <a:buFont typeface="Arial" panose="020B0604020202020204" pitchFamily="34" charset="0"/>
              <a:buChar char="•"/>
            </a:pPr>
            <a:r>
              <a:rPr lang="en-CA" sz="1700" dirty="0">
                <a:latin typeface="Calibri"/>
                <a:ea typeface="Calibri"/>
                <a:cs typeface="Calibri"/>
              </a:rPr>
              <a:t>For every 5 kg/m</a:t>
            </a:r>
            <a:r>
              <a:rPr lang="en-CA" sz="1700" baseline="30000" dirty="0">
                <a:latin typeface="Calibri"/>
                <a:ea typeface="Calibri"/>
                <a:cs typeface="Calibri"/>
              </a:rPr>
              <a:t>2 </a:t>
            </a:r>
            <a:r>
              <a:rPr lang="en-CA" sz="1700" dirty="0">
                <a:latin typeface="Calibri"/>
                <a:ea typeface="Calibri"/>
                <a:cs typeface="Calibri"/>
              </a:rPr>
              <a:t>increase in body mass index (BMI), the risk of developing knee osteoarthritis increases by 35%</a:t>
            </a:r>
            <a:r>
              <a:rPr lang="en-CA" sz="1700" baseline="30000" dirty="0">
                <a:latin typeface="Calibri"/>
                <a:ea typeface="Calibri"/>
                <a:cs typeface="Calibri"/>
              </a:rPr>
              <a:t>1</a:t>
            </a:r>
            <a:r>
              <a:rPr lang="en-CA" sz="1700" dirty="0">
                <a:latin typeface="Calibri"/>
                <a:ea typeface="Calibri"/>
                <a:cs typeface="Calibri"/>
              </a:rPr>
              <a:t>; the risk of developing hip osteoarthritis increases by 11%</a:t>
            </a:r>
            <a:r>
              <a:rPr lang="en-CA" sz="1700" baseline="30000" dirty="0">
                <a:latin typeface="Calibri"/>
                <a:ea typeface="Calibri"/>
                <a:cs typeface="Calibri"/>
              </a:rPr>
              <a:t>2</a:t>
            </a:r>
            <a:endParaRPr lang="en-CA" sz="1700" dirty="0">
              <a:latin typeface="Calibri"/>
              <a:ea typeface="Calibri"/>
              <a:cs typeface="Calibri"/>
            </a:endParaRPr>
          </a:p>
          <a:p>
            <a:pPr marL="359410" indent="-283845">
              <a:spcAft>
                <a:spcPts val="600"/>
              </a:spcAft>
              <a:buClrTx/>
              <a:buFont typeface="Arial" panose="020B0604020202020204" pitchFamily="34" charset="0"/>
              <a:buChar char="•"/>
            </a:pPr>
            <a:r>
              <a:rPr lang="en-CA" sz="1700" dirty="0">
                <a:latin typeface="Calibri"/>
                <a:ea typeface="Calibri"/>
                <a:cs typeface="Calibri"/>
              </a:rPr>
              <a:t>Among people with osteoarthritis, BMI values for obesity (</a:t>
            </a:r>
            <a:r>
              <a:rPr lang="en-CA" sz="1700" dirty="0">
                <a:solidFill>
                  <a:srgbClr val="000000"/>
                </a:solidFill>
                <a:latin typeface="Calibri"/>
                <a:ea typeface="Calibri"/>
                <a:cs typeface="Calibri"/>
              </a:rPr>
              <a:t>&gt; 30 kg/m</a:t>
            </a:r>
            <a:r>
              <a:rPr lang="en-CA" sz="1700" baseline="30000" dirty="0">
                <a:solidFill>
                  <a:srgbClr val="000000"/>
                </a:solidFill>
                <a:latin typeface="Calibri"/>
                <a:ea typeface="Calibri"/>
                <a:cs typeface="Calibri"/>
              </a:rPr>
              <a:t>2</a:t>
            </a:r>
            <a:r>
              <a:rPr lang="en-CA" sz="1700" dirty="0">
                <a:latin typeface="Calibri"/>
                <a:ea typeface="Calibri"/>
                <a:cs typeface="Calibri"/>
              </a:rPr>
              <a:t>) and a waist circumference categorized as large (</a:t>
            </a:r>
            <a:r>
              <a:rPr lang="en-CA" sz="1700" dirty="0">
                <a:effectLst/>
                <a:latin typeface="Calibri"/>
                <a:ea typeface="Calibri" panose="020F0502020204030204" pitchFamily="34" charset="0"/>
                <a:cs typeface="Arial"/>
              </a:rPr>
              <a:t>men: ≥ 102 cm; women: ≥ 88 cm)</a:t>
            </a:r>
            <a:r>
              <a:rPr lang="en-CA" sz="1700" dirty="0">
                <a:latin typeface="Calibri"/>
                <a:ea typeface="Calibri"/>
                <a:cs typeface="Calibri"/>
              </a:rPr>
              <a:t> are risk factors for mobility issues</a:t>
            </a:r>
            <a:r>
              <a:rPr lang="en-CA" sz="1700" baseline="30000" dirty="0">
                <a:latin typeface="Calibri"/>
                <a:ea typeface="Calibri"/>
                <a:cs typeface="Calibri"/>
              </a:rPr>
              <a:t>3</a:t>
            </a:r>
          </a:p>
        </p:txBody>
      </p:sp>
      <p:sp>
        <p:nvSpPr>
          <p:cNvPr id="6" name="Content Placeholder 5">
            <a:extLst>
              <a:ext uri="{FF2B5EF4-FFF2-40B4-BE49-F238E27FC236}">
                <a16:creationId xmlns:a16="http://schemas.microsoft.com/office/drawing/2014/main" id="{970D0869-37F2-B9E7-FFF1-83FDF2DF72E9}"/>
              </a:ext>
            </a:extLst>
          </p:cNvPr>
          <p:cNvSpPr>
            <a:spLocks noGrp="1"/>
          </p:cNvSpPr>
          <p:nvPr>
            <p:ph sz="quarter" idx="4"/>
          </p:nvPr>
        </p:nvSpPr>
        <p:spPr>
          <a:xfrm>
            <a:off x="6234851" y="2377089"/>
            <a:ext cx="5423750" cy="2988000"/>
          </a:xfrm>
        </p:spPr>
        <p:txBody>
          <a:bodyPr/>
          <a:lstStyle/>
          <a:p>
            <a:pPr marL="285750" indent="-285750">
              <a:spcAft>
                <a:spcPts val="600"/>
              </a:spcAft>
              <a:buClrTx/>
              <a:buFont typeface="Arial" panose="020B0604020202020204" pitchFamily="34" charset="0"/>
              <a:buChar char="•"/>
            </a:pPr>
            <a:r>
              <a:rPr lang="en-CA" sz="1700" dirty="0">
                <a:solidFill>
                  <a:srgbClr val="000000"/>
                </a:solidFill>
                <a:latin typeface="Calibri"/>
                <a:ea typeface="Calibri"/>
                <a:cs typeface="Calibri"/>
              </a:rPr>
              <a:t>Exercise-based interventions can reduce pain and improve physical function of the affected joint</a:t>
            </a:r>
            <a:r>
              <a:rPr lang="en-CA" sz="1700" baseline="30000" dirty="0">
                <a:solidFill>
                  <a:srgbClr val="000000"/>
                </a:solidFill>
                <a:latin typeface="Calibri"/>
                <a:ea typeface="Calibri"/>
                <a:cs typeface="Calibri"/>
              </a:rPr>
              <a:t>4</a:t>
            </a:r>
          </a:p>
          <a:p>
            <a:pPr marL="285750" indent="-285750">
              <a:spcAft>
                <a:spcPts val="600"/>
              </a:spcAft>
              <a:buClrTx/>
              <a:buFont typeface="Arial" panose="020B0604020202020204" pitchFamily="34" charset="0"/>
              <a:buChar char="•"/>
            </a:pPr>
            <a:r>
              <a:rPr lang="en-CA" sz="1700" dirty="0">
                <a:solidFill>
                  <a:srgbClr val="000000"/>
                </a:solidFill>
                <a:latin typeface="Calibri"/>
                <a:ea typeface="Calibri"/>
                <a:cs typeface="Calibri"/>
              </a:rPr>
              <a:t>In a Canadian cohort of people with osteoarthritis, it was found that only</a:t>
            </a:r>
          </a:p>
          <a:p>
            <a:pPr marL="609750" lvl="1" indent="-285750">
              <a:spcAft>
                <a:spcPts val="600"/>
              </a:spcAft>
              <a:buClrTx/>
              <a:buFont typeface="Courier New" panose="02070309020205020404" pitchFamily="49" charset="0"/>
              <a:buChar char="o"/>
            </a:pPr>
            <a:r>
              <a:rPr lang="en-CA" sz="1700" dirty="0">
                <a:solidFill>
                  <a:srgbClr val="000000"/>
                </a:solidFill>
                <a:latin typeface="Calibri"/>
                <a:ea typeface="Calibri"/>
                <a:cs typeface="Calibri"/>
              </a:rPr>
              <a:t>63% of individuals reported meeting the exercise threshold of 55 minutes/week after consultation with an orthopedic surgeon</a:t>
            </a:r>
            <a:r>
              <a:rPr lang="en-CA" sz="1700" baseline="30000" dirty="0">
                <a:solidFill>
                  <a:srgbClr val="000000"/>
                </a:solidFill>
                <a:latin typeface="Calibri"/>
                <a:ea typeface="Calibri"/>
                <a:cs typeface="Calibri"/>
              </a:rPr>
              <a:t>5</a:t>
            </a:r>
            <a:endParaRPr lang="en-CA" sz="1700" dirty="0">
              <a:solidFill>
                <a:srgbClr val="000000"/>
              </a:solidFill>
              <a:latin typeface="Calibri"/>
              <a:ea typeface="Calibri"/>
              <a:cs typeface="Calibri"/>
            </a:endParaRPr>
          </a:p>
          <a:p>
            <a:pPr marL="609750" lvl="1" indent="-285750">
              <a:spcAft>
                <a:spcPts val="600"/>
              </a:spcAft>
              <a:buClrTx/>
              <a:buFont typeface="Courier New" panose="02070309020205020404" pitchFamily="49" charset="0"/>
              <a:buChar char="o"/>
            </a:pPr>
            <a:r>
              <a:rPr lang="en-CA" sz="1700" dirty="0">
                <a:solidFill>
                  <a:srgbClr val="000000"/>
                </a:solidFill>
                <a:latin typeface="Calibri"/>
                <a:ea typeface="Calibri"/>
                <a:cs typeface="Calibri"/>
              </a:rPr>
              <a:t>37% of individuals with a BMI &gt; 25 kg/m</a:t>
            </a:r>
            <a:r>
              <a:rPr lang="en-CA" sz="1700" baseline="30000" dirty="0">
                <a:solidFill>
                  <a:srgbClr val="000000"/>
                </a:solidFill>
                <a:latin typeface="Calibri"/>
                <a:ea typeface="Calibri"/>
                <a:cs typeface="Calibri"/>
              </a:rPr>
              <a:t>2 </a:t>
            </a:r>
            <a:r>
              <a:rPr lang="en-CA" sz="1700" dirty="0">
                <a:solidFill>
                  <a:srgbClr val="000000"/>
                </a:solidFill>
                <a:latin typeface="Calibri"/>
                <a:ea typeface="Calibri"/>
                <a:cs typeface="Calibri"/>
              </a:rPr>
              <a:t>(overweight or obese) reported attempting weight management after consultation with an orthopedic surgeon</a:t>
            </a:r>
            <a:r>
              <a:rPr lang="en-CA" sz="1700" baseline="30000" dirty="0">
                <a:solidFill>
                  <a:srgbClr val="000000"/>
                </a:solidFill>
                <a:latin typeface="Calibri"/>
                <a:ea typeface="Calibri"/>
                <a:cs typeface="Calibri"/>
              </a:rPr>
              <a:t>5</a:t>
            </a:r>
            <a:endParaRPr lang="en-CA" sz="1700" dirty="0">
              <a:solidFill>
                <a:srgbClr val="000000"/>
              </a:solidFill>
              <a:latin typeface="Calibri"/>
              <a:ea typeface="Calibri"/>
              <a:cs typeface="Calibri"/>
            </a:endParaRPr>
          </a:p>
          <a:p>
            <a:pPr marL="285750" indent="-285750">
              <a:buClr>
                <a:schemeClr val="accent1"/>
              </a:buClr>
              <a:buFont typeface="Arial" panose="020B0604020202020204" pitchFamily="34" charset="0"/>
              <a:buChar char="•"/>
            </a:pPr>
            <a:endParaRPr lang="en-CA" sz="1800" dirty="0">
              <a:solidFill>
                <a:srgbClr val="000000"/>
              </a:solidFill>
              <a:latin typeface="Calibri"/>
              <a:ea typeface="Calibri"/>
              <a:cs typeface="Calibri"/>
            </a:endParaRPr>
          </a:p>
          <a:p>
            <a:pPr marL="228600" indent="-342900">
              <a:buFont typeface="Arial" panose="020B0604020202020204" pitchFamily="34" charset="0"/>
              <a:buChar char="•"/>
            </a:pPr>
            <a:endParaRPr lang="en-CA" sz="1600" dirty="0">
              <a:solidFill>
                <a:srgbClr val="000000"/>
              </a:solidFill>
              <a:latin typeface="Calibri"/>
              <a:ea typeface="Calibri"/>
              <a:cs typeface="Calibri"/>
            </a:endParaRPr>
          </a:p>
        </p:txBody>
      </p:sp>
      <p:sp>
        <p:nvSpPr>
          <p:cNvPr id="2" name="Title 1">
            <a:extLst>
              <a:ext uri="{FF2B5EF4-FFF2-40B4-BE49-F238E27FC236}">
                <a16:creationId xmlns:a16="http://schemas.microsoft.com/office/drawing/2014/main" id="{77C7F43A-A71D-781D-BCF1-5D7958BA970B}"/>
              </a:ext>
            </a:extLst>
          </p:cNvPr>
          <p:cNvSpPr>
            <a:spLocks noGrp="1"/>
          </p:cNvSpPr>
          <p:nvPr>
            <p:ph type="title"/>
          </p:nvPr>
        </p:nvSpPr>
        <p:spPr/>
        <p:txBody>
          <a:bodyPr/>
          <a:lstStyle/>
          <a:p>
            <a:r>
              <a:rPr lang="en-CA" sz="3000" dirty="0">
                <a:solidFill>
                  <a:srgbClr val="000000"/>
                </a:solidFill>
                <a:latin typeface="Calibri"/>
                <a:ea typeface="Calibri"/>
                <a:cs typeface="Calibri"/>
              </a:rPr>
              <a:t>Exercise and weight loss are important treatment strategies for people with osteoarthritis who are overweight or obese</a:t>
            </a:r>
            <a:endParaRPr lang="en-CA" sz="3000" dirty="0">
              <a:latin typeface="Calibri"/>
              <a:cs typeface="Calibri"/>
            </a:endParaRPr>
          </a:p>
        </p:txBody>
      </p:sp>
      <p:sp>
        <p:nvSpPr>
          <p:cNvPr id="7" name="Text Placeholder 6">
            <a:extLst>
              <a:ext uri="{FF2B5EF4-FFF2-40B4-BE49-F238E27FC236}">
                <a16:creationId xmlns:a16="http://schemas.microsoft.com/office/drawing/2014/main" id="{AE1B5F0E-17C6-DA07-B39B-D7363E3E3FA9}"/>
              </a:ext>
            </a:extLst>
          </p:cNvPr>
          <p:cNvSpPr>
            <a:spLocks noGrp="1"/>
          </p:cNvSpPr>
          <p:nvPr>
            <p:ph type="body" sz="quarter" idx="10"/>
          </p:nvPr>
        </p:nvSpPr>
        <p:spPr>
          <a:xfrm>
            <a:off x="539839" y="231914"/>
            <a:ext cx="11087100" cy="184666"/>
          </a:xfrm>
        </p:spPr>
        <p:txBody>
          <a:bodyPr/>
          <a:lstStyle/>
          <a:p>
            <a:r>
              <a:rPr lang="en-US" b="0" dirty="0"/>
              <a:t>Osteoarthritis Quality Standard</a:t>
            </a:r>
          </a:p>
        </p:txBody>
      </p:sp>
      <p:pic>
        <p:nvPicPr>
          <p:cNvPr id="1026" name="Picture 2">
            <a:extLst>
              <a:ext uri="{FF2B5EF4-FFF2-40B4-BE49-F238E27FC236}">
                <a16:creationId xmlns:a16="http://schemas.microsoft.com/office/drawing/2014/main" id="{9810602E-64FB-EAC5-4B9F-7D36B5C4BCE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114" y="1408488"/>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AFEA69D-9A42-4F1F-EAE3-5A24EB06722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1312" y="1408488"/>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FDD6A5-186E-2A85-72BD-4E188A8DBB6B}"/>
              </a:ext>
            </a:extLst>
          </p:cNvPr>
          <p:cNvSpPr txBox="1"/>
          <p:nvPr/>
        </p:nvSpPr>
        <p:spPr>
          <a:xfrm>
            <a:off x="442823" y="5632332"/>
            <a:ext cx="10849152" cy="1386532"/>
          </a:xfrm>
          <a:prstGeom prst="rect">
            <a:avLst/>
          </a:prstGeom>
          <a:noFill/>
        </p:spPr>
        <p:txBody>
          <a:bodyPr wrap="square" lIns="0" tIns="0" rIns="0" bIns="0" rtlCol="0" anchor="t" anchorCtr="0">
            <a:noAutofit/>
          </a:bodyPr>
          <a:lstStyle/>
          <a:p>
            <a:pPr algn="l" fontAlgn="t"/>
            <a:r>
              <a:rPr lang="en-US" sz="800" dirty="0">
                <a:ea typeface="MS PGothic"/>
                <a:cs typeface="Aldhabi" panose="020F0502020204030204" pitchFamily="2" charset="-78"/>
              </a:rPr>
              <a:t>1. </a:t>
            </a:r>
            <a:r>
              <a:rPr lang="en-CA" sz="800" b="0" i="0" dirty="0">
                <a:solidFill>
                  <a:srgbClr val="212121"/>
                </a:solidFill>
                <a:effectLst/>
                <a:cs typeface="Aldhabi" panose="020F0502020204030204" pitchFamily="2" charset="-78"/>
              </a:rPr>
              <a:t>Jiang L, Tian W, Wang Y, Rong J, Bao C, Liu Y, et al. Body mass index and susceptibility to knee osteoarthritis: a systematic review and meta-analysis. Joint Bone Spine. 2012 May;79(3):291-7. doi: 10.1016/j.jbspin.2011.05.015. Epub 2011 Jul 30. PMID: 21803633</a:t>
            </a:r>
          </a:p>
          <a:p>
            <a:pPr algn="l"/>
            <a:r>
              <a:rPr lang="en-CA" sz="800" dirty="0">
                <a:solidFill>
                  <a:srgbClr val="212121"/>
                </a:solidFill>
                <a:cs typeface="Aldhabi" panose="020F0502020204030204" pitchFamily="2" charset="-78"/>
              </a:rPr>
              <a:t>2. </a:t>
            </a:r>
            <a:r>
              <a:rPr lang="en-CA" sz="800" b="0" i="0" dirty="0">
                <a:solidFill>
                  <a:srgbClr val="212121"/>
                </a:solidFill>
                <a:effectLst/>
                <a:cs typeface="Aldhabi" panose="020F0502020204030204" pitchFamily="2" charset="-78"/>
              </a:rPr>
              <a:t>Jiang L, Rong J, Wang Y, Hu F, Bao C, Li X, et al. The relationship between body mass index and hip osteoarthritis: a systematic review and meta-analysis. Joint Bone Spine. 2011 Mar;78(2):150-5. doi: 10.1016/j.jbspin.2010.04.011. Epub 2010 Jun 30. PMID: 20580591</a:t>
            </a:r>
          </a:p>
          <a:p>
            <a:pPr algn="l" fontAlgn="t"/>
            <a:r>
              <a:rPr lang="en-CA" sz="800" dirty="0">
                <a:solidFill>
                  <a:srgbClr val="212121"/>
                </a:solidFill>
                <a:ea typeface="MS PGothic"/>
                <a:cs typeface="Aldhabi" panose="020F0502020204030204" pitchFamily="2" charset="-78"/>
              </a:rPr>
              <a:t>3. </a:t>
            </a:r>
            <a:r>
              <a:rPr lang="en-CA" sz="800" b="0" i="0" dirty="0">
                <a:solidFill>
                  <a:srgbClr val="212121"/>
                </a:solidFill>
                <a:effectLst/>
                <a:cs typeface="Aldhabi" panose="020F0502020204030204" pitchFamily="2" charset="-78"/>
              </a:rPr>
              <a:t>Gill SV, Hicks GE, Zhang Y, Niu J, Apovian CM, White DK. The association of waist circumference with walking difficulty among adults with or at risk of knee osteoarthritis: the Osteoarthritis Initiative. Osteoarthritis Cartilage. 2017 Jan;25(1):60-66. doi: 10.1016/j.joca.2016.07.011. Epub 2016 Aug 1. PMID: 27492464; PMCID: PMC5182140</a:t>
            </a:r>
          </a:p>
          <a:p>
            <a:pPr algn="l" fontAlgn="t"/>
            <a:r>
              <a:rPr lang="en-CA" sz="800" b="0" i="0" dirty="0">
                <a:solidFill>
                  <a:srgbClr val="212121"/>
                </a:solidFill>
                <a:effectLst/>
                <a:cs typeface="Aldhabi" panose="020F0502020204030204" pitchFamily="2" charset="-78"/>
              </a:rPr>
              <a:t>4. McAlindon TE, Bannuru RR, Sullivan MC, Arden NK, Berenbaum F, Bierma-Zeinstra SM, et al. OARSI guidelines for the non-surgical management of knee osteoarthritis. Osteoarthritis Cartilage. 2014 Mar;22(3):363-88. doi: 10.1016/j.joca.2014.01.003. Epub 2014 Jan 24. PMID: 24462672</a:t>
            </a:r>
          </a:p>
          <a:p>
            <a:pPr fontAlgn="t"/>
            <a:r>
              <a:rPr lang="en-CA" sz="800" dirty="0">
                <a:solidFill>
                  <a:srgbClr val="212121"/>
                </a:solidFill>
                <a:ea typeface="MS PGothic"/>
                <a:cs typeface="Aldhabi" panose="020F0502020204030204" pitchFamily="2" charset="-78"/>
              </a:rPr>
              <a:t>5. </a:t>
            </a:r>
            <a:r>
              <a:rPr lang="en-CA" sz="800" b="0" i="0" dirty="0">
                <a:solidFill>
                  <a:srgbClr val="212121"/>
                </a:solidFill>
                <a:effectLst/>
                <a:cs typeface="Aldhabi" panose="020F0502020204030204" pitchFamily="2" charset="-78"/>
              </a:rPr>
              <a:t>Mazzei DR, Whittaker JL, Kania-Richmond A, Faris P, Wasylak T, Robert J, et al. Do people with knee osteoarthritis use guideline-consistent treatments after an orthopaedic surgeon recommends nonsurgical care? A cross-sectional survey with long-term follow-up. Osteoarthr Cartil Open. 2022 Mar 28;4(2):100256. doi: 10.1016/j.ocarto.2022.100256. PMID: 36475282; PMCID: PMC9718222</a:t>
            </a:r>
          </a:p>
          <a:p>
            <a:pPr algn="l" fontAlgn="t"/>
            <a:endParaRPr lang="en-CA" sz="800" dirty="0">
              <a:latin typeface="+mj-lt"/>
              <a:ea typeface="MS PGothic"/>
              <a:cs typeface="Calibri"/>
            </a:endParaRPr>
          </a:p>
        </p:txBody>
      </p:sp>
      <p:sp>
        <p:nvSpPr>
          <p:cNvPr id="8" name="Footer Placeholder 1">
            <a:extLst>
              <a:ext uri="{FF2B5EF4-FFF2-40B4-BE49-F238E27FC236}">
                <a16:creationId xmlns:a16="http://schemas.microsoft.com/office/drawing/2014/main" id="{AE43E641-E63C-9616-161B-9BEA88F5317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22</a:t>
            </a:r>
          </a:p>
        </p:txBody>
      </p:sp>
    </p:spTree>
    <p:extLst>
      <p:ext uri="{BB962C8B-B14F-4D97-AF65-F5344CB8AC3E}">
        <p14:creationId xmlns:p14="http://schemas.microsoft.com/office/powerpoint/2010/main" val="414944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3E81-FF41-9610-47D9-AA26C29E3D46}"/>
              </a:ext>
            </a:extLst>
          </p:cNvPr>
          <p:cNvSpPr>
            <a:spLocks noGrp="1"/>
          </p:cNvSpPr>
          <p:nvPr>
            <p:ph type="title"/>
          </p:nvPr>
        </p:nvSpPr>
        <p:spPr>
          <a:xfrm>
            <a:off x="539839" y="450399"/>
            <a:ext cx="11403805" cy="697541"/>
          </a:xfrm>
        </p:spPr>
        <p:txBody>
          <a:bodyPr/>
          <a:lstStyle/>
          <a:p>
            <a:r>
              <a:rPr lang="en-US" sz="2800" dirty="0">
                <a:latin typeface="Calibri"/>
                <a:ea typeface="Calibri"/>
                <a:cs typeface="Calibri"/>
              </a:rPr>
              <a:t>Referral for consideration of joint surgery should be discussed only for appropriate procedures after an adequate trial of nonsurgical management</a:t>
            </a:r>
            <a:endParaRPr lang="en-US" sz="2800" dirty="0"/>
          </a:p>
        </p:txBody>
      </p:sp>
      <p:sp>
        <p:nvSpPr>
          <p:cNvPr id="3" name="Text Placeholder 2">
            <a:extLst>
              <a:ext uri="{FF2B5EF4-FFF2-40B4-BE49-F238E27FC236}">
                <a16:creationId xmlns:a16="http://schemas.microsoft.com/office/drawing/2014/main" id="{8B12D052-7D70-7A34-AD57-431BEAD2F23E}"/>
              </a:ext>
            </a:extLst>
          </p:cNvPr>
          <p:cNvSpPr>
            <a:spLocks noGrp="1"/>
          </p:cNvSpPr>
          <p:nvPr>
            <p:ph type="body" sz="quarter" idx="10"/>
          </p:nvPr>
        </p:nvSpPr>
        <p:spPr>
          <a:xfrm>
            <a:off x="539839" y="97802"/>
            <a:ext cx="11087100" cy="184666"/>
          </a:xfrm>
        </p:spPr>
        <p:txBody>
          <a:bodyPr/>
          <a:lstStyle/>
          <a:p>
            <a:r>
              <a:rPr lang="en-US" b="0" dirty="0"/>
              <a:t>Osteoarthritis Quality Standard</a:t>
            </a:r>
          </a:p>
        </p:txBody>
      </p:sp>
      <p:pic>
        <p:nvPicPr>
          <p:cNvPr id="1028" name="Picture 4">
            <a:extLst>
              <a:ext uri="{FF2B5EF4-FFF2-40B4-BE49-F238E27FC236}">
                <a16:creationId xmlns:a16="http://schemas.microsoft.com/office/drawing/2014/main" id="{EEE08DE9-E3EC-49FC-A3B9-8DD8929CDA7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35" y="2577137"/>
            <a:ext cx="1188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99CA84-AC07-89C8-3920-9824E1CC1D1A}"/>
              </a:ext>
            </a:extLst>
          </p:cNvPr>
          <p:cNvSpPr txBox="1"/>
          <p:nvPr/>
        </p:nvSpPr>
        <p:spPr>
          <a:xfrm>
            <a:off x="539835" y="6350436"/>
            <a:ext cx="10432966"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900" dirty="0">
                <a:latin typeface="Calibri"/>
                <a:ea typeface="Roboto"/>
                <a:cs typeface="Roboto"/>
              </a:rPr>
              <a:t>1. Marsh JD, Degen R, Birmingham TB, Giffin JR, Getgood A, Litchfield R, et al. The rate of unnecessary interventions for the management of knee osteoarthritis: a population-based cohort study. Can J Surg. 2022 Feb 18;65(1):E114-E120. doi: 10.1503/cjs.002221. PMID: 35181579; PMCID: PMC8863184</a:t>
            </a:r>
          </a:p>
        </p:txBody>
      </p:sp>
      <p:sp>
        <p:nvSpPr>
          <p:cNvPr id="6" name="Footer Placeholder 1">
            <a:extLst>
              <a:ext uri="{FF2B5EF4-FFF2-40B4-BE49-F238E27FC236}">
                <a16:creationId xmlns:a16="http://schemas.microsoft.com/office/drawing/2014/main" id="{DEF73922-F795-223D-A154-F7B41857A79E}"/>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23</a:t>
            </a:r>
          </a:p>
        </p:txBody>
      </p:sp>
      <p:sp>
        <p:nvSpPr>
          <p:cNvPr id="7" name="TextBox 6">
            <a:extLst>
              <a:ext uri="{FF2B5EF4-FFF2-40B4-BE49-F238E27FC236}">
                <a16:creationId xmlns:a16="http://schemas.microsoft.com/office/drawing/2014/main" id="{2FBF36CB-061B-7EF0-4CD3-0235F76F0463}"/>
              </a:ext>
            </a:extLst>
          </p:cNvPr>
          <p:cNvSpPr txBox="1"/>
          <p:nvPr/>
        </p:nvSpPr>
        <p:spPr>
          <a:xfrm>
            <a:off x="2085254" y="1887982"/>
            <a:ext cx="9220922" cy="3565083"/>
          </a:xfrm>
          <a:prstGeom prst="rect">
            <a:avLst/>
          </a:prstGeom>
          <a:noFill/>
        </p:spPr>
        <p:txBody>
          <a:bodyPr wrap="square" lIns="0" tIns="0" rIns="0" bIns="0" rtlCol="0" anchor="t" anchorCtr="0">
            <a:noAutofit/>
          </a:bodyPr>
          <a:lstStyle/>
          <a:p>
            <a:pPr fontAlgn="t">
              <a:spcBef>
                <a:spcPts val="600"/>
              </a:spcBef>
              <a:spcAft>
                <a:spcPts val="600"/>
              </a:spcAft>
            </a:pPr>
            <a:r>
              <a:rPr lang="en-US" sz="2400" dirty="0">
                <a:latin typeface="Calibri"/>
                <a:ea typeface="Calibri"/>
                <a:cs typeface="Calibri" panose="020F0502020204030204"/>
              </a:rPr>
              <a:t>There is no role for arthroscopic surgery in the management of knee osteoarthritis (see QS 10).</a:t>
            </a:r>
          </a:p>
          <a:p>
            <a:pPr marL="342900" indent="-342900" fontAlgn="t">
              <a:buFont typeface="Arial" panose="020B0604020202020204" pitchFamily="34" charset="0"/>
              <a:buChar char="•"/>
            </a:pPr>
            <a:r>
              <a:rPr lang="en-US" sz="2000" dirty="0">
                <a:ea typeface="Calibri"/>
                <a:cs typeface="Calibri" panose="020F0502020204030204"/>
              </a:rPr>
              <a:t>About 13</a:t>
            </a:r>
            <a:r>
              <a:rPr lang="en-US" sz="2000" dirty="0">
                <a:ea typeface="+mn-lt"/>
                <a:cs typeface="+mn-lt"/>
              </a:rPr>
              <a:t>% of patients who received a total knee replacement</a:t>
            </a:r>
            <a:r>
              <a:rPr lang="en-US" sz="2000" dirty="0">
                <a:solidFill>
                  <a:srgbClr val="FF0000"/>
                </a:solidFill>
                <a:ea typeface="+mn-lt"/>
                <a:cs typeface="+mn-lt"/>
              </a:rPr>
              <a:t> </a:t>
            </a:r>
            <a:r>
              <a:rPr lang="en-US" sz="2000" dirty="0">
                <a:ea typeface="+mn-lt"/>
                <a:cs typeface="+mn-lt"/>
              </a:rPr>
              <a:t>between 2007 and 2017 in Ontario also received knee arthroscopy in the 3 years prior to their procedure, despite high quality evidence showing that this intervention does not reduce pain or improve function in patients with knee osteoarthritis</a:t>
            </a:r>
            <a:r>
              <a:rPr lang="en-US" sz="2000" baseline="30000" dirty="0">
                <a:ea typeface="+mn-lt"/>
                <a:cs typeface="+mn-lt"/>
              </a:rPr>
              <a:t>1</a:t>
            </a:r>
          </a:p>
          <a:p>
            <a:pPr marL="342900" indent="-342900" fontAlgn="t">
              <a:spcBef>
                <a:spcPts val="600"/>
              </a:spcBef>
              <a:buFont typeface="Arial" panose="020B0604020202020204" pitchFamily="34" charset="0"/>
              <a:buChar char="•"/>
            </a:pPr>
            <a:r>
              <a:rPr lang="en-US" sz="2000" b="0" i="0" u="none" strike="noStrike" dirty="0">
                <a:effectLst/>
              </a:rPr>
              <a:t>About 12% of patients who received a total knee replacement between 2007 and 2017 in Ontario also received </a:t>
            </a:r>
            <a:r>
              <a:rPr lang="en-CA" sz="2000" b="0" i="0" u="none" strike="noStrike" dirty="0">
                <a:effectLst/>
              </a:rPr>
              <a:t>magnetic resonance imaging (</a:t>
            </a:r>
            <a:r>
              <a:rPr lang="en-US" sz="2000" b="0" i="0" u="none" strike="noStrike" dirty="0">
                <a:effectLst/>
              </a:rPr>
              <a:t>MRI) in the year prior to their knee replacement, even though MRIs are not required and may lead to unwarranted and ineffective knee arthroscopies to treat incidental findings</a:t>
            </a:r>
            <a:r>
              <a:rPr lang="en-US" sz="2000" baseline="30000" dirty="0">
                <a:ea typeface="+mn-lt"/>
                <a:cs typeface="+mn-lt"/>
              </a:rPr>
              <a:t>1</a:t>
            </a:r>
            <a:endParaRPr lang="en-US" sz="2000" b="0" i="0" dirty="0">
              <a:effectLst/>
              <a:cs typeface="Calibri"/>
            </a:endParaRPr>
          </a:p>
        </p:txBody>
      </p:sp>
      <p:sp>
        <p:nvSpPr>
          <p:cNvPr id="8" name="TextBox 7">
            <a:extLst>
              <a:ext uri="{FF2B5EF4-FFF2-40B4-BE49-F238E27FC236}">
                <a16:creationId xmlns:a16="http://schemas.microsoft.com/office/drawing/2014/main" id="{DBD7D8B7-3C1C-139C-03E0-A75F1F85295C}"/>
              </a:ext>
              <a:ext uri="{C183D7F6-B498-43B3-948B-1728B52AA6E4}">
                <adec:decorative xmlns:adec="http://schemas.microsoft.com/office/drawing/2017/decorative" val="1"/>
              </a:ext>
            </a:extLst>
          </p:cNvPr>
          <p:cNvSpPr txBox="1"/>
          <p:nvPr/>
        </p:nvSpPr>
        <p:spPr>
          <a:xfrm>
            <a:off x="895350" y="1495425"/>
            <a:ext cx="45719" cy="45719"/>
          </a:xfrm>
          <a:prstGeom prst="rect">
            <a:avLst/>
          </a:prstGeom>
          <a:noFill/>
        </p:spPr>
        <p:txBody>
          <a:bodyPr wrap="square" lIns="0" tIns="0" rIns="0" bIns="0" rtlCol="0" anchor="t" anchorCtr="0">
            <a:noAutofit/>
          </a:bodyPr>
          <a:lstStyle/>
          <a:p>
            <a:pPr algn="l" fontAlgn="t"/>
            <a:endParaRPr lang="en-CA" sz="2200" dirty="0">
              <a:ea typeface="MS PGothic"/>
              <a:cs typeface="Calibri"/>
            </a:endParaRPr>
          </a:p>
        </p:txBody>
      </p:sp>
    </p:spTree>
    <p:extLst>
      <p:ext uri="{BB962C8B-B14F-4D97-AF65-F5344CB8AC3E}">
        <p14:creationId xmlns:p14="http://schemas.microsoft.com/office/powerpoint/2010/main" val="592571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0" dirty="0"/>
              <a:t>”</a:t>
            </a:r>
            <a:endParaRPr lang="en-US" sz="20000" i="1" dirty="0">
              <a:highlight>
                <a:srgbClr val="FFFF00"/>
              </a:highlight>
            </a:endParaRPr>
          </a:p>
        </p:txBody>
      </p:sp>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539839" y="1943100"/>
            <a:ext cx="11087100" cy="4533900"/>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a typeface="+mn-lt"/>
                <a:cs typeface="+mn-lt"/>
              </a:rPr>
              <a:t>“</a:t>
            </a:r>
            <a:r>
              <a:rPr lang="en-CA" dirty="0">
                <a:ea typeface="+mn-lt"/>
                <a:cs typeface="+mn-lt"/>
              </a:rPr>
              <a:t>Recreational soccer joint injuries led to the development of osteoarthritis in my knees. After a long wait to see a surgeon who I thought would fix my ligament issue, I learned that my existing osteoarthritis would negate any benefit of surgery. I left the office in tears.</a:t>
            </a:r>
          </a:p>
          <a:p>
            <a:r>
              <a:rPr lang="en-CA" dirty="0">
                <a:ea typeface="+mn-lt"/>
                <a:cs typeface="+mn-lt"/>
              </a:rPr>
              <a:t>My wish is that the Osteoarthritis Quality Standard will enable clinicians to provide patients with hope by letting them know that there are resources available and steps they can take.</a:t>
            </a:r>
          </a:p>
          <a:p>
            <a:r>
              <a:rPr lang="en-CA" dirty="0">
                <a:ea typeface="+mn-lt"/>
                <a:cs typeface="+mn-lt"/>
              </a:rPr>
              <a:t>Physical activity and weight management can delay or even eliminate the need for joint replacement surgery, as can working with a clinician to develop a care plan. For those with osteoarthritis, this standard also provides the facts about what works and what doesn’t. This is so valuable given the volume of inaccurate and damaging quick fixes being flogged daily.</a:t>
            </a:r>
            <a:r>
              <a:rPr lang="en-US" dirty="0">
                <a:ea typeface="+mn-lt"/>
                <a:cs typeface="+mn-lt"/>
              </a:rPr>
              <a:t>”</a:t>
            </a:r>
            <a:endParaRPr lang="en-US" dirty="0"/>
          </a:p>
          <a:p>
            <a:r>
              <a:rPr lang="en-US" sz="1800" dirty="0"/>
              <a:t>– </a:t>
            </a:r>
            <a:r>
              <a:rPr lang="en-US" sz="1800" i="1" dirty="0"/>
              <a:t>Anna Larson, Lived Experience Advisor, Osteoarthritis Quality Standard Advisory Committee</a:t>
            </a:r>
            <a:endParaRPr lang="en-US" sz="1800" i="1" dirty="0">
              <a:ea typeface="Calibri"/>
              <a:cs typeface="Calibri"/>
            </a:endParaRPr>
          </a:p>
        </p:txBody>
      </p:sp>
      <p:sp>
        <p:nvSpPr>
          <p:cNvPr id="3" name="Footer Placeholder 1">
            <a:extLst>
              <a:ext uri="{FF2B5EF4-FFF2-40B4-BE49-F238E27FC236}">
                <a16:creationId xmlns:a16="http://schemas.microsoft.com/office/drawing/2014/main" id="{9E7747E7-1ACE-96E5-4BA1-F09FF4AC360C}"/>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24</a:t>
            </a:r>
          </a:p>
        </p:txBody>
      </p:sp>
      <p:sp>
        <p:nvSpPr>
          <p:cNvPr id="6" name="Title 5">
            <a:extLst>
              <a:ext uri="{FF2B5EF4-FFF2-40B4-BE49-F238E27FC236}">
                <a16:creationId xmlns:a16="http://schemas.microsoft.com/office/drawing/2014/main" id="{BA3AE333-C1EB-2FB0-9293-07BE16B129BE}"/>
              </a:ext>
            </a:extLst>
          </p:cNvPr>
          <p:cNvSpPr>
            <a:spLocks noGrp="1"/>
          </p:cNvSpPr>
          <p:nvPr>
            <p:ph type="title" idx="4294967295"/>
          </p:nvPr>
        </p:nvSpPr>
        <p:spPr>
          <a:xfrm>
            <a:off x="533400" y="-697541"/>
            <a:ext cx="10667999" cy="697541"/>
          </a:xfrm>
        </p:spPr>
        <p:txBody>
          <a:bodyPr vert="horz" lIns="0" tIns="0" rIns="0" bIns="0" rtlCol="0" anchor="b">
            <a:noAutofit/>
          </a:bodyPr>
          <a:lstStyle/>
          <a:p>
            <a:r>
              <a:rPr lang="en-US" dirty="0"/>
              <a:t>Quote from Anna Larson, Lived Experience Advisor</a:t>
            </a:r>
            <a:endParaRPr lang="en-CA" dirty="0"/>
          </a:p>
        </p:txBody>
      </p:sp>
    </p:spTree>
    <p:extLst>
      <p:ext uri="{BB962C8B-B14F-4D97-AF65-F5344CB8AC3E}">
        <p14:creationId xmlns:p14="http://schemas.microsoft.com/office/powerpoint/2010/main" val="863682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0" dirty="0"/>
              <a:t>”</a:t>
            </a:r>
            <a:endParaRPr lang="en-US" sz="20000" i="1" dirty="0">
              <a:highlight>
                <a:srgbClr val="FFFF00"/>
              </a:highlight>
            </a:endParaRPr>
          </a:p>
        </p:txBody>
      </p:sp>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539839" y="1943100"/>
            <a:ext cx="11087100" cy="4533900"/>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base"/>
            <a:r>
              <a:rPr lang="en-US" sz="1800" dirty="0">
                <a:ea typeface="+mn-lt"/>
                <a:cs typeface="+mn-lt"/>
              </a:rPr>
              <a:t>“</a:t>
            </a:r>
            <a:r>
              <a:rPr lang="en-US" sz="1800" b="0" i="0" dirty="0">
                <a:solidFill>
                  <a:srgbClr val="333333"/>
                </a:solidFill>
                <a:effectLst/>
              </a:rPr>
              <a:t>There are many misconceptions surrounding osteoarthritis and a range of advice to sift through. General education for people with osteoarthritis is lacking, particularly around the importance of exercise to manage disease progression. The quality statements provide a springboard for discussion, helping to structure conversations with [clinicians], and highlight the key role of the primary care physician in providing continuous care.</a:t>
            </a:r>
          </a:p>
          <a:p>
            <a:pPr algn="l" fontAlgn="base"/>
            <a:r>
              <a:rPr lang="en-US" sz="1800" b="0" i="0" dirty="0">
                <a:solidFill>
                  <a:srgbClr val="333333"/>
                </a:solidFill>
                <a:effectLst/>
              </a:rPr>
              <a:t>Ten years ago, I had trouble going up and down the stairs. Initial opinion was that I didn’t have osteoarthritis, despite a family history. I started physiotherapy, which was helpful, but a diagnosis didn’t come until I was able to get an x-ray. Afterwards, there was no discussion about daily exercise, physical fitness, and overall health. My mother had a similar disease trajectory; she was referred for surgery, which she initially did not pursue, and later in life when she was ready for surgery she was turned down for the procedure. The impact on her life was visible; she has reduced mobility and experiences a lot of pain. Her experiences have inspired me to be proactive about my condition.</a:t>
            </a:r>
          </a:p>
          <a:p>
            <a:pPr algn="l" fontAlgn="base"/>
            <a:r>
              <a:rPr lang="en-US" sz="1800" b="0" i="0" dirty="0">
                <a:solidFill>
                  <a:srgbClr val="333333"/>
                </a:solidFill>
                <a:effectLst/>
              </a:rPr>
              <a:t>This quality standard will encourage early identification and will offer more options for individuals at initial stages of their disease, while closing the information gap within the health care system.</a:t>
            </a:r>
            <a:r>
              <a:rPr lang="en-US" sz="1800" dirty="0">
                <a:ea typeface="+mn-lt"/>
                <a:cs typeface="+mn-lt"/>
              </a:rPr>
              <a:t>”</a:t>
            </a:r>
            <a:endParaRPr lang="en-US" sz="1800" dirty="0"/>
          </a:p>
          <a:p>
            <a:r>
              <a:rPr lang="en-US" sz="1800" dirty="0"/>
              <a:t>– </a:t>
            </a:r>
            <a:r>
              <a:rPr lang="en-US" sz="1800" i="1" dirty="0"/>
              <a:t>Joan Conrad, Lived Experience Advisor, Osteoarthritis Quality Standard Advisory Committee</a:t>
            </a:r>
            <a:endParaRPr lang="en-US" sz="1800" i="1" dirty="0">
              <a:ea typeface="Calibri"/>
              <a:cs typeface="Calibri"/>
            </a:endParaRPr>
          </a:p>
        </p:txBody>
      </p:sp>
      <p:sp>
        <p:nvSpPr>
          <p:cNvPr id="3" name="Footer Placeholder 1">
            <a:extLst>
              <a:ext uri="{FF2B5EF4-FFF2-40B4-BE49-F238E27FC236}">
                <a16:creationId xmlns:a16="http://schemas.microsoft.com/office/drawing/2014/main" id="{9E7747E7-1ACE-96E5-4BA1-F09FF4AC360C}"/>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25</a:t>
            </a:r>
          </a:p>
        </p:txBody>
      </p:sp>
      <p:sp>
        <p:nvSpPr>
          <p:cNvPr id="5" name="Title 4">
            <a:extLst>
              <a:ext uri="{FF2B5EF4-FFF2-40B4-BE49-F238E27FC236}">
                <a16:creationId xmlns:a16="http://schemas.microsoft.com/office/drawing/2014/main" id="{5695D701-05F4-D7C3-595C-540514E34D65}"/>
              </a:ext>
            </a:extLst>
          </p:cNvPr>
          <p:cNvSpPr>
            <a:spLocks noGrp="1"/>
          </p:cNvSpPr>
          <p:nvPr>
            <p:ph type="title" idx="4294967295"/>
          </p:nvPr>
        </p:nvSpPr>
        <p:spPr>
          <a:xfrm>
            <a:off x="533400" y="-697541"/>
            <a:ext cx="10667999" cy="697541"/>
          </a:xfrm>
        </p:spPr>
        <p:txBody>
          <a:bodyPr vert="horz" lIns="0" tIns="0" rIns="0" bIns="0" rtlCol="0" anchor="b">
            <a:noAutofit/>
          </a:bodyPr>
          <a:lstStyle/>
          <a:p>
            <a:r>
              <a:rPr lang="en-US" dirty="0"/>
              <a:t>Quote from Joan Conrad, Lived Experience Advisor</a:t>
            </a:r>
            <a:endParaRPr lang="en-CA" dirty="0"/>
          </a:p>
        </p:txBody>
      </p:sp>
    </p:spTree>
    <p:extLst>
      <p:ext uri="{BB962C8B-B14F-4D97-AF65-F5344CB8AC3E}">
        <p14:creationId xmlns:p14="http://schemas.microsoft.com/office/powerpoint/2010/main" val="3482844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41AF0-5B1D-5C03-99B2-9C843CE385A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D02CB8B-5451-F154-9B75-4EB831563019}"/>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0" dirty="0"/>
              <a:t>”</a:t>
            </a:r>
            <a:endParaRPr lang="en-US" sz="20000" i="1" dirty="0">
              <a:highlight>
                <a:srgbClr val="FFFF00"/>
              </a:highlight>
            </a:endParaRPr>
          </a:p>
        </p:txBody>
      </p:sp>
      <p:sp>
        <p:nvSpPr>
          <p:cNvPr id="2" name="Text Placeholder 3">
            <a:extLst>
              <a:ext uri="{FF2B5EF4-FFF2-40B4-BE49-F238E27FC236}">
                <a16:creationId xmlns:a16="http://schemas.microsoft.com/office/drawing/2014/main" id="{1C9D5FF0-465D-D2A6-5BF4-70D966CC1765}"/>
              </a:ext>
            </a:extLst>
          </p:cNvPr>
          <p:cNvSpPr txBox="1">
            <a:spLocks/>
          </p:cNvSpPr>
          <p:nvPr/>
        </p:nvSpPr>
        <p:spPr>
          <a:xfrm>
            <a:off x="552539" y="1714500"/>
            <a:ext cx="10553611" cy="4533900"/>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fontAlgn="base"/>
            <a:r>
              <a:rPr lang="en-US" dirty="0">
                <a:ea typeface="+mn-lt"/>
                <a:cs typeface="+mn-lt"/>
              </a:rPr>
              <a:t>“</a:t>
            </a:r>
            <a:r>
              <a:rPr lang="en-US" sz="1800" b="0" i="0" dirty="0">
                <a:solidFill>
                  <a:srgbClr val="333333"/>
                </a:solidFill>
                <a:effectLst/>
              </a:rPr>
              <a:t>This quality standard is a comprehensive set of agreed-upon principles to improve care for patients with osteoarthritis. It does not overwhelm the [clinician] with what they need to know, but rather allows for the art of medicine – shaping the patient’s health destiny and creating an appropriate path of care.</a:t>
            </a:r>
          </a:p>
          <a:p>
            <a:pPr algn="l" fontAlgn="base"/>
            <a:r>
              <a:rPr lang="en-US" sz="1800" b="0" i="0" dirty="0">
                <a:solidFill>
                  <a:srgbClr val="333333"/>
                </a:solidFill>
                <a:effectLst/>
              </a:rPr>
              <a:t>There are many gaps in knowledge regarding the management of chronic musculoskeletal conditions, specifically the necessary role of mobility, physical activity, and weight management. Osteoarthritis is a pervasive condition that highlights overarching and underlying conditions. Although the morbidity and mortality associated with osteoarthritis is not as high as with other conditions, it does affect quality of life and it makes other conditions more difficult to manage. The vast majority of patients are not eligible for surgery, but patients can be empowered to make lifestyle changes and improve their outcomes. The quality standard is a great starting off point to ensure that there is a framework in place for patient and clinician education on these key issues pertaining to self-management.</a:t>
            </a:r>
          </a:p>
          <a:p>
            <a:pPr algn="l" fontAlgn="base"/>
            <a:r>
              <a:rPr lang="en-US" sz="1800" b="0" i="0" dirty="0">
                <a:solidFill>
                  <a:srgbClr val="333333"/>
                </a:solidFill>
                <a:effectLst/>
              </a:rPr>
              <a:t>The most important next step is implementation: the ‘how’ part is key, including identifying available resources that support the care framework outlined in the quality statements.</a:t>
            </a:r>
            <a:r>
              <a:rPr lang="en-US" sz="1800" dirty="0">
                <a:ea typeface="+mn-lt"/>
                <a:cs typeface="+mn-lt"/>
              </a:rPr>
              <a:t>”</a:t>
            </a:r>
            <a:endParaRPr lang="en-US" sz="1800" dirty="0">
              <a:cs typeface="Calibri" panose="020F0502020204030204"/>
            </a:endParaRPr>
          </a:p>
          <a:p>
            <a:r>
              <a:rPr lang="en-US" sz="1800" dirty="0"/>
              <a:t>– </a:t>
            </a:r>
            <a:r>
              <a:rPr lang="en-US" sz="1800" i="1" dirty="0"/>
              <a:t>Zahra Bardai, Family Physician, Osteoarthritis Quality Standard Advisory Committee</a:t>
            </a:r>
            <a:endParaRPr lang="en-US" sz="1800" i="1" dirty="0">
              <a:ea typeface="Calibri"/>
              <a:cs typeface="Calibri"/>
            </a:endParaRPr>
          </a:p>
        </p:txBody>
      </p:sp>
      <p:sp>
        <p:nvSpPr>
          <p:cNvPr id="3" name="Footer Placeholder 1">
            <a:extLst>
              <a:ext uri="{FF2B5EF4-FFF2-40B4-BE49-F238E27FC236}">
                <a16:creationId xmlns:a16="http://schemas.microsoft.com/office/drawing/2014/main" id="{1F737D64-B485-EF06-A205-1874920FDA92}"/>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26</a:t>
            </a:r>
          </a:p>
        </p:txBody>
      </p:sp>
      <p:sp>
        <p:nvSpPr>
          <p:cNvPr id="5" name="Title 4">
            <a:extLst>
              <a:ext uri="{FF2B5EF4-FFF2-40B4-BE49-F238E27FC236}">
                <a16:creationId xmlns:a16="http://schemas.microsoft.com/office/drawing/2014/main" id="{0DF92258-11A7-6CCE-606B-FD57499134EB}"/>
              </a:ext>
            </a:extLst>
          </p:cNvPr>
          <p:cNvSpPr>
            <a:spLocks noGrp="1"/>
          </p:cNvSpPr>
          <p:nvPr>
            <p:ph type="title" idx="4294967295"/>
          </p:nvPr>
        </p:nvSpPr>
        <p:spPr>
          <a:xfrm>
            <a:off x="533400" y="-697541"/>
            <a:ext cx="10667999" cy="697541"/>
          </a:xfrm>
        </p:spPr>
        <p:txBody>
          <a:bodyPr vert="horz" lIns="0" tIns="0" rIns="0" bIns="0" rtlCol="0" anchor="b">
            <a:noAutofit/>
          </a:bodyPr>
          <a:lstStyle/>
          <a:p>
            <a:r>
              <a:rPr lang="en-US" dirty="0"/>
              <a:t>Quote from Zahra Bardai, Family Physician</a:t>
            </a:r>
            <a:endParaRPr lang="en-CA" dirty="0"/>
          </a:p>
        </p:txBody>
      </p:sp>
    </p:spTree>
    <p:extLst>
      <p:ext uri="{BB962C8B-B14F-4D97-AF65-F5344CB8AC3E}">
        <p14:creationId xmlns:p14="http://schemas.microsoft.com/office/powerpoint/2010/main" val="2158951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9718FE-D82F-9655-4C32-164233659472}"/>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8000" b="0" i="0" u="none" strike="noStrike" kern="1200" cap="none" spc="0" normalizeH="0" baseline="0" noProof="0" dirty="0">
                <a:ln>
                  <a:noFill/>
                </a:ln>
                <a:solidFill>
                  <a:schemeClr val="bg1"/>
                </a:solidFill>
                <a:effectLst/>
                <a:uLnTx/>
                <a:uFillTx/>
                <a:latin typeface="+mn-lt"/>
                <a:ea typeface="+mn-ea"/>
                <a:cs typeface="+mn-cs"/>
              </a:rPr>
              <a:t>Quality statements </a:t>
            </a:r>
            <a:br>
              <a:rPr kumimoji="0" lang="en-US" sz="8000" b="0" i="0" u="none" strike="noStrike" kern="1200" cap="none" spc="0" normalizeH="0" baseline="0" noProof="0" dirty="0">
                <a:ln>
                  <a:noFill/>
                </a:ln>
                <a:solidFill>
                  <a:schemeClr val="bg1"/>
                </a:solidFill>
                <a:effectLst/>
                <a:uLnTx/>
                <a:uFillTx/>
                <a:latin typeface="+mn-lt"/>
                <a:ea typeface="+mn-ea"/>
                <a:cs typeface="+mn-cs"/>
              </a:rPr>
            </a:br>
            <a:r>
              <a:rPr kumimoji="0" lang="en-US" sz="8000" b="0" i="0" u="none" strike="noStrike" kern="1200" cap="none" spc="0" normalizeH="0" baseline="0" noProof="0" dirty="0">
                <a:ln>
                  <a:noFill/>
                </a:ln>
                <a:solidFill>
                  <a:schemeClr val="bg1"/>
                </a:solidFill>
                <a:effectLst/>
                <a:uLnTx/>
                <a:uFillTx/>
                <a:latin typeface="+mn-lt"/>
                <a:ea typeface="+mn-ea"/>
                <a:cs typeface="+mn-cs"/>
              </a:rPr>
              <a:t>to improve care</a:t>
            </a:r>
          </a:p>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endParaRPr kumimoji="0" lang="en-CA" sz="80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59602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dirty="0"/>
              <a:t>Scope of this quality standard</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677628"/>
            <a:ext cx="11087100" cy="4533900"/>
          </a:xfrm>
        </p:spPr>
        <p:txBody>
          <a:bodyPr vert="horz" lIns="0" tIns="0" rIns="0" bIns="0" numCol="1" spcCol="457200" rtlCol="0" anchor="t">
            <a:noAutofit/>
          </a:bodyPr>
          <a:lstStyle/>
          <a:p>
            <a:pPr marL="285750" indent="-285750">
              <a:spcBef>
                <a:spcPts val="600"/>
              </a:spcBef>
              <a:spcAft>
                <a:spcPts val="1200"/>
              </a:spcAft>
              <a:buClrTx/>
              <a:buFont typeface="Arial" panose="020B0604020202020204" pitchFamily="34" charset="0"/>
              <a:buChar char="•"/>
            </a:pPr>
            <a:r>
              <a:rPr lang="en-CA" dirty="0">
                <a:effectLst/>
                <a:latin typeface="Calibri" panose="020F0502020204030204" pitchFamily="34" charset="0"/>
                <a:ea typeface="Calibri" panose="020F0502020204030204" pitchFamily="34" charset="0"/>
                <a:cs typeface="Calibri" panose="020F0502020204030204" pitchFamily="34" charset="0"/>
              </a:rPr>
              <a:t>This quality standard focuses on the assessment, diagnosis, and management of osteoarthritis for people across all health care settings and clinicians. It provides guidance on nonpharmacological and pharmacological care</a:t>
            </a:r>
          </a:p>
          <a:p>
            <a:pPr marL="285750" indent="-285750">
              <a:spcBef>
                <a:spcPts val="600"/>
              </a:spcBef>
              <a:spcAft>
                <a:spcPts val="1200"/>
              </a:spcAft>
              <a:buClrTx/>
              <a:buFont typeface="Arial" panose="020B0604020202020204" pitchFamily="34" charset="0"/>
              <a:buChar char="•"/>
            </a:pPr>
            <a:r>
              <a:rPr lang="en-CA" dirty="0">
                <a:effectLst/>
                <a:latin typeface="Calibri" panose="020F0502020204030204" pitchFamily="34" charset="0"/>
                <a:ea typeface="Calibri" panose="020F0502020204030204" pitchFamily="34" charset="0"/>
                <a:cs typeface="Calibri" panose="020F0502020204030204" pitchFamily="34" charset="0"/>
              </a:rPr>
              <a:t>It addresses care for adults (18 years of age or older) with osteoarthritis of the knee, hip, hand (i.e., thumb or fingers), or shoulder (i.e., the glenohumeral joint)</a:t>
            </a:r>
          </a:p>
          <a:p>
            <a:pPr marL="285750" indent="-285750">
              <a:spcBef>
                <a:spcPts val="600"/>
              </a:spcBef>
              <a:spcAft>
                <a:spcPts val="1200"/>
              </a:spcAft>
              <a:buClrTx/>
              <a:buFont typeface="Arial" panose="020B0604020202020204" pitchFamily="34" charset="0"/>
              <a:buChar char="•"/>
            </a:pPr>
            <a:r>
              <a:rPr lang="en-CA" dirty="0">
                <a:effectLst/>
                <a:latin typeface="Calibri" panose="020F0502020204030204" pitchFamily="34" charset="0"/>
                <a:ea typeface="Calibri" panose="020F0502020204030204" pitchFamily="34" charset="0"/>
                <a:cs typeface="Calibri" panose="020F0502020204030204" pitchFamily="34" charset="0"/>
              </a:rPr>
              <a:t>It covers referral for consideration of joint surgery, but does not address specific surgical procedures</a:t>
            </a:r>
          </a:p>
          <a:p>
            <a:pPr marL="285750" indent="-285750">
              <a:spcBef>
                <a:spcPts val="600"/>
              </a:spcBef>
              <a:spcAft>
                <a:spcPts val="1200"/>
              </a:spcAft>
              <a:buClrTx/>
              <a:buFont typeface="Arial" panose="020B0604020202020204" pitchFamily="34" charset="0"/>
              <a:buChar char="•"/>
            </a:pPr>
            <a:r>
              <a:rPr lang="en-CA" dirty="0">
                <a:effectLst/>
                <a:latin typeface="Calibri" panose="020F0502020204030204" pitchFamily="34" charset="0"/>
                <a:ea typeface="Calibri" panose="020F0502020204030204" pitchFamily="34" charset="0"/>
                <a:cs typeface="Calibri" panose="020F0502020204030204" pitchFamily="34" charset="0"/>
              </a:rPr>
              <a:t>This quality standard does not apply to care for people with osteoarthritis affecting the spine, other peripheral joints (i.e., elbow, wrist, foot, ankle), or neck or low back pain. It also excludes people with inflammatory arthritis or medical conditions and treatments that can lead to osteoarthritis</a:t>
            </a:r>
          </a:p>
        </p:txBody>
      </p:sp>
      <p:sp>
        <p:nvSpPr>
          <p:cNvPr id="3" name="Footer Placeholder 1">
            <a:extLst>
              <a:ext uri="{FF2B5EF4-FFF2-40B4-BE49-F238E27FC236}">
                <a16:creationId xmlns:a16="http://schemas.microsoft.com/office/drawing/2014/main" id="{F8889D44-83AC-CD26-95E7-8FC7B85BB49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28</a:t>
            </a:r>
          </a:p>
        </p:txBody>
      </p:sp>
    </p:spTree>
    <p:extLst>
      <p:ext uri="{BB962C8B-B14F-4D97-AF65-F5344CB8AC3E}">
        <p14:creationId xmlns:p14="http://schemas.microsoft.com/office/powerpoint/2010/main" val="492319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dirty="0"/>
              <a:t>Quality statement topics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3400" y="1506648"/>
            <a:ext cx="11087100" cy="4989402"/>
          </a:xfrm>
        </p:spPr>
        <p:txBody>
          <a:bodyPr vert="horz" lIns="0" tIns="0" rIns="0" bIns="0" numCol="1" spcCol="457200" rtlCol="0" anchor="t">
            <a:noAutofit/>
          </a:bodyPr>
          <a:lstStyle/>
          <a:p>
            <a:pPr marL="342900" indent="-342900" algn="l" rtl="0" fontAlgn="base">
              <a:buAutoNum type="arabicPeriod"/>
            </a:pPr>
            <a:r>
              <a:rPr lang="en-US" sz="1800" i="0" dirty="0">
                <a:solidFill>
                  <a:srgbClr val="000000"/>
                </a:solidFill>
                <a:effectLst/>
                <a:latin typeface="Calibri" panose="020F0502020204030204" pitchFamily="34" charset="0"/>
              </a:rPr>
              <a:t>Clinical assessment for diagnosis </a:t>
            </a:r>
            <a:endParaRPr lang="en-US" dirty="0">
              <a:solidFill>
                <a:srgbClr val="000000"/>
              </a:solidFill>
              <a:latin typeface="Segoe UI" panose="020B0502040204020203" pitchFamily="34" charset="0"/>
            </a:endParaRPr>
          </a:p>
          <a:p>
            <a:pPr marL="342900" indent="-342900" algn="l" rtl="0" fontAlgn="base">
              <a:buAutoNum type="arabicPeriod"/>
            </a:pPr>
            <a:r>
              <a:rPr lang="en-US" sz="1800" i="0" dirty="0">
                <a:solidFill>
                  <a:srgbClr val="000000"/>
                </a:solidFill>
                <a:effectLst/>
                <a:latin typeface="Calibri" panose="020F0502020204030204" pitchFamily="34" charset="0"/>
              </a:rPr>
              <a:t>Comprehensive assessment to inform the care plan </a:t>
            </a:r>
            <a:endParaRPr lang="en-US" dirty="0">
              <a:solidFill>
                <a:srgbClr val="000000"/>
              </a:solidFill>
              <a:latin typeface="Segoe UI" panose="020B0502040204020203" pitchFamily="34" charset="0"/>
            </a:endParaRPr>
          </a:p>
          <a:p>
            <a:pPr marL="342900" indent="-342900" algn="l" rtl="0" fontAlgn="base">
              <a:buAutoNum type="arabicPeriod"/>
            </a:pPr>
            <a:r>
              <a:rPr lang="en-US" sz="1800" i="0" dirty="0">
                <a:solidFill>
                  <a:srgbClr val="000000"/>
                </a:solidFill>
                <a:effectLst/>
                <a:latin typeface="Calibri" panose="020F0502020204030204" pitchFamily="34" charset="0"/>
              </a:rPr>
              <a:t>Patient education </a:t>
            </a:r>
            <a:endParaRPr lang="en-US" dirty="0">
              <a:solidFill>
                <a:srgbClr val="000000"/>
              </a:solidFill>
              <a:latin typeface="Segoe UI" panose="020B0502040204020203" pitchFamily="34" charset="0"/>
            </a:endParaRPr>
          </a:p>
          <a:p>
            <a:pPr marL="342900" indent="-342900" algn="l" rtl="0" fontAlgn="base">
              <a:buAutoNum type="arabicPeriod"/>
            </a:pPr>
            <a:r>
              <a:rPr lang="en-US" sz="1800" i="0" dirty="0">
                <a:solidFill>
                  <a:srgbClr val="000000"/>
                </a:solidFill>
                <a:effectLst/>
                <a:latin typeface="Calibri" panose="020F0502020204030204" pitchFamily="34" charset="0"/>
              </a:rPr>
              <a:t>Patient self-management plan </a:t>
            </a:r>
            <a:endParaRPr lang="en-US" dirty="0">
              <a:solidFill>
                <a:srgbClr val="000000"/>
              </a:solidFill>
              <a:latin typeface="Segoe UI" panose="020B0502040204020203" pitchFamily="34" charset="0"/>
            </a:endParaRPr>
          </a:p>
          <a:p>
            <a:pPr marL="342900" indent="-342900" algn="l" rtl="0" fontAlgn="base">
              <a:buAutoNum type="arabicPeriod"/>
            </a:pPr>
            <a:r>
              <a:rPr lang="en-US" sz="1800" i="0" dirty="0">
                <a:solidFill>
                  <a:srgbClr val="000000"/>
                </a:solidFill>
                <a:effectLst/>
                <a:latin typeface="Calibri" panose="020F0502020204030204" pitchFamily="34" charset="0"/>
              </a:rPr>
              <a:t>Therapeutic exercise </a:t>
            </a:r>
            <a:endParaRPr lang="en-US" dirty="0">
              <a:solidFill>
                <a:srgbClr val="000000"/>
              </a:solidFill>
              <a:latin typeface="Segoe UI" panose="020B0502040204020203" pitchFamily="34" charset="0"/>
            </a:endParaRPr>
          </a:p>
          <a:p>
            <a:pPr marL="342900" indent="-342900" algn="l" rtl="0" fontAlgn="base">
              <a:buAutoNum type="arabicPeriod"/>
            </a:pPr>
            <a:r>
              <a:rPr lang="en-US" sz="1800" i="0" dirty="0">
                <a:solidFill>
                  <a:srgbClr val="000000"/>
                </a:solidFill>
                <a:effectLst/>
                <a:latin typeface="Calibri" panose="020F0502020204030204" pitchFamily="34" charset="0"/>
              </a:rPr>
              <a:t>Physical activity </a:t>
            </a:r>
            <a:endParaRPr lang="en-US" dirty="0">
              <a:solidFill>
                <a:srgbClr val="000000"/>
              </a:solidFill>
              <a:latin typeface="Segoe UI" panose="020B0502040204020203" pitchFamily="34" charset="0"/>
            </a:endParaRPr>
          </a:p>
          <a:p>
            <a:pPr marL="342900" indent="-342900" algn="l" rtl="0" fontAlgn="base">
              <a:buAutoNum type="arabicPeriod"/>
            </a:pPr>
            <a:r>
              <a:rPr lang="en-US" sz="1800" i="0" dirty="0">
                <a:solidFill>
                  <a:srgbClr val="000000"/>
                </a:solidFill>
                <a:effectLst/>
                <a:latin typeface="Calibri" panose="020F0502020204030204" pitchFamily="34" charset="0"/>
              </a:rPr>
              <a:t>Weight management </a:t>
            </a:r>
            <a:endParaRPr lang="en-US" dirty="0">
              <a:solidFill>
                <a:srgbClr val="000000"/>
              </a:solidFill>
              <a:latin typeface="Segoe UI" panose="020B0502040204020203" pitchFamily="34" charset="0"/>
            </a:endParaRPr>
          </a:p>
          <a:p>
            <a:pPr marL="342900" indent="-342900" algn="l" rtl="0" fontAlgn="base">
              <a:buAutoNum type="arabicPeriod"/>
            </a:pPr>
            <a:r>
              <a:rPr lang="en-US" sz="1800" i="0" dirty="0">
                <a:solidFill>
                  <a:srgbClr val="000000"/>
                </a:solidFill>
                <a:effectLst/>
                <a:latin typeface="Calibri" panose="020F0502020204030204" pitchFamily="34" charset="0"/>
              </a:rPr>
              <a:t>Pharmacological symptom management  </a:t>
            </a:r>
            <a:endParaRPr lang="en-US" dirty="0">
              <a:solidFill>
                <a:srgbClr val="000000"/>
              </a:solidFill>
              <a:latin typeface="Segoe UI" panose="020B0502040204020203" pitchFamily="34" charset="0"/>
            </a:endParaRPr>
          </a:p>
          <a:p>
            <a:pPr marL="342900" indent="-342900" algn="l" rtl="0" fontAlgn="base">
              <a:buAutoNum type="arabicPeriod"/>
            </a:pPr>
            <a:r>
              <a:rPr lang="en-US" sz="1800" i="0" dirty="0">
                <a:solidFill>
                  <a:srgbClr val="000000"/>
                </a:solidFill>
                <a:effectLst/>
                <a:latin typeface="Calibri" panose="020F0502020204030204" pitchFamily="34" charset="0"/>
              </a:rPr>
              <a:t>Referral to a clinician with additional skills in osteoarthritis management</a:t>
            </a:r>
            <a:endParaRPr lang="en-US" dirty="0">
              <a:solidFill>
                <a:srgbClr val="000000"/>
              </a:solidFill>
              <a:latin typeface="Segoe UI" panose="020B0502040204020203" pitchFamily="34" charset="0"/>
            </a:endParaRPr>
          </a:p>
          <a:p>
            <a:pPr marL="342900" indent="-342900" algn="l" rtl="0" fontAlgn="base">
              <a:buAutoNum type="arabicPeriod"/>
            </a:pPr>
            <a:r>
              <a:rPr lang="en-US" sz="1800" i="0" dirty="0">
                <a:solidFill>
                  <a:srgbClr val="000000"/>
                </a:solidFill>
                <a:effectLst/>
                <a:latin typeface="Calibri" panose="020F0502020204030204" pitchFamily="34" charset="0"/>
              </a:rPr>
              <a:t>Referral for consideration of joint surgery  </a:t>
            </a:r>
            <a:endParaRPr lang="en-US" i="0" dirty="0">
              <a:solidFill>
                <a:srgbClr val="000000"/>
              </a:solidFill>
              <a:effectLst/>
              <a:latin typeface="Segoe UI" panose="020B0502040204020203" pitchFamily="34" charset="0"/>
            </a:endParaRPr>
          </a:p>
        </p:txBody>
      </p:sp>
      <p:sp>
        <p:nvSpPr>
          <p:cNvPr id="5" name="Footer Placeholder 1">
            <a:extLst>
              <a:ext uri="{FF2B5EF4-FFF2-40B4-BE49-F238E27FC236}">
                <a16:creationId xmlns:a16="http://schemas.microsoft.com/office/drawing/2014/main" id="{7C032A41-35AC-0DB5-D5B1-C1CF47B3B608}"/>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29</a:t>
            </a:r>
          </a:p>
        </p:txBody>
      </p:sp>
    </p:spTree>
    <p:extLst>
      <p:ext uri="{BB962C8B-B14F-4D97-AF65-F5344CB8AC3E}">
        <p14:creationId xmlns:p14="http://schemas.microsoft.com/office/powerpoint/2010/main" val="936660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dirty="0"/>
              <a:t>Quality standards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US" sz="3000" dirty="0"/>
              <a:t>Inform clinicians and patients what quality care looks like</a:t>
            </a:r>
          </a:p>
          <a:p>
            <a:pPr marL="342900" indent="-342900">
              <a:buFont typeface="Arial" panose="020B0604020202020204" pitchFamily="34" charset="0"/>
              <a:buChar char="•"/>
            </a:pPr>
            <a:r>
              <a:rPr lang="en-US" sz="3000" dirty="0"/>
              <a:t>Focus on conditions or processes where there are large variations in how care is delivered, or where there are gaps between the care provided in Ontario and the care patients should receive</a:t>
            </a:r>
          </a:p>
          <a:p>
            <a:pPr marL="342900" indent="-342900">
              <a:buFont typeface="Arial" panose="020B0604020202020204" pitchFamily="34" charset="0"/>
              <a:buChar char="•"/>
            </a:pPr>
            <a:r>
              <a:rPr lang="en-US" sz="3000" dirty="0"/>
              <a:t>Are grounded in the best available evidence</a:t>
            </a:r>
          </a:p>
        </p:txBody>
      </p:sp>
      <p:sp>
        <p:nvSpPr>
          <p:cNvPr id="3" name="Footer Placeholder 1">
            <a:extLst>
              <a:ext uri="{FF2B5EF4-FFF2-40B4-BE49-F238E27FC236}">
                <a16:creationId xmlns:a16="http://schemas.microsoft.com/office/drawing/2014/main" id="{CC3AED13-9837-DC5F-E42A-04D84AF0830E}"/>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a:solidFill>
                  <a:srgbClr val="000000"/>
                </a:solidFill>
                <a:latin typeface="Calibri" panose="020F0502020204030204"/>
              </a:rPr>
              <a:t>3</a:t>
            </a:r>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000" b="1" i="0" dirty="0">
                <a:solidFill>
                  <a:srgbClr val="000000"/>
                </a:solidFill>
                <a:effectLst/>
                <a:latin typeface="Calibri" panose="020F0502020204030204" pitchFamily="34" charset="0"/>
              </a:rPr>
              <a:t>Clinical assessment for diagnosis</a:t>
            </a:r>
            <a:r>
              <a:rPr lang="en-US" sz="4000" b="0" i="0" dirty="0">
                <a:solidFill>
                  <a:srgbClr val="000000"/>
                </a:solidFill>
                <a:effectLst/>
                <a:latin typeface="Calibri" panose="020F0502020204030204" pitchFamily="34" charset="0"/>
              </a:rPr>
              <a:t> </a:t>
            </a:r>
            <a:endParaRPr lang="en-US" sz="400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1:</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699"/>
            <a:ext cx="5562600" cy="2520000"/>
          </a:xfrm>
        </p:spPr>
        <p:txBody>
          <a:bodyPr anchor="ctr" anchorCtr="0"/>
          <a:lstStyle/>
          <a:p>
            <a:r>
              <a:rPr lang="en-US" b="0" i="0" dirty="0">
                <a:solidFill>
                  <a:schemeClr val="bg1"/>
                </a:solidFill>
                <a:effectLst/>
                <a:latin typeface="Calibri" panose="020F0502020204030204" pitchFamily="34" charset="0"/>
              </a:rPr>
              <a:t>People who have persistent, atraumatic, movement-related joint pain or aching, and/or morning stiffness lasting less than 30 minutes, are diagnosed with osteoarthritis based on clinical assessment. Radiological imaging is not required to make a diagnosis in people aged 40 years or older if their symptoms are typical of osteoarthritis.   </a:t>
            </a:r>
            <a:endParaRPr lang="en-US" sz="2400" b="0" i="0" dirty="0">
              <a:solidFill>
                <a:schemeClr val="bg1"/>
              </a:solidFill>
              <a:effectLst/>
              <a:latin typeface="Segoe UI" panose="020B0502040204020203" pitchFamily="34" charset="0"/>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30</a:t>
            </a:r>
          </a:p>
        </p:txBody>
      </p:sp>
    </p:spTree>
    <p:extLst>
      <p:ext uri="{BB962C8B-B14F-4D97-AF65-F5344CB8AC3E}">
        <p14:creationId xmlns:p14="http://schemas.microsoft.com/office/powerpoint/2010/main" val="830031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000" i="0" dirty="0">
                <a:solidFill>
                  <a:srgbClr val="000000"/>
                </a:solidFill>
                <a:effectLst/>
                <a:latin typeface="Calibri" panose="020F0502020204030204" pitchFamily="34" charset="0"/>
              </a:rPr>
              <a:t>Comprehensive assessment to inform the care plan </a:t>
            </a:r>
            <a:endParaRPr lang="en-US" sz="400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2:</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1800000"/>
          </a:xfrm>
        </p:spPr>
        <p:txBody>
          <a:bodyPr anchor="ctr" anchorCtr="0"/>
          <a:lstStyle/>
          <a:p>
            <a:r>
              <a:rPr lang="en-US" b="0" i="0" dirty="0">
                <a:solidFill>
                  <a:schemeClr val="bg1"/>
                </a:solidFill>
                <a:effectLst/>
                <a:latin typeface="Calibri" panose="020F0502020204030204" pitchFamily="34" charset="0"/>
              </a:rPr>
              <a:t>People who have been diagnosed with osteoarthritis receive a comprehensive assessment of their needs to inform the development of their care plan.  </a:t>
            </a:r>
            <a:endParaRPr lang="en-US" sz="2400" b="0" i="0" dirty="0">
              <a:solidFill>
                <a:schemeClr val="bg1"/>
              </a:solidFill>
              <a:effectLst/>
              <a:latin typeface="Segoe UI" panose="020B0502040204020203" pitchFamily="34" charset="0"/>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31</a:t>
            </a:r>
          </a:p>
        </p:txBody>
      </p:sp>
    </p:spTree>
    <p:extLst>
      <p:ext uri="{BB962C8B-B14F-4D97-AF65-F5344CB8AC3E}">
        <p14:creationId xmlns:p14="http://schemas.microsoft.com/office/powerpoint/2010/main" val="1273023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000" i="0" dirty="0">
                <a:solidFill>
                  <a:srgbClr val="000000"/>
                </a:solidFill>
                <a:effectLst/>
                <a:latin typeface="Calibri" panose="020F0502020204030204" pitchFamily="34" charset="0"/>
              </a:rPr>
              <a:t>Patient education </a:t>
            </a:r>
            <a:endParaRPr lang="en-US" sz="400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3:</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103191" y="2169000"/>
            <a:ext cx="5562000" cy="1800000"/>
          </a:xfrm>
        </p:spPr>
        <p:txBody>
          <a:bodyPr anchor="ctr" anchorCtr="0"/>
          <a:lstStyle/>
          <a:p>
            <a:r>
              <a:rPr lang="en-US" sz="2000" b="0" i="0" dirty="0">
                <a:solidFill>
                  <a:schemeClr val="bg1"/>
                </a:solidFill>
                <a:effectLst/>
                <a:latin typeface="Calibri" panose="020F0502020204030204" pitchFamily="34" charset="0"/>
              </a:rPr>
              <a:t>People with osteoarthritis are offered education to facilitate a self-management plan. This education is </a:t>
            </a:r>
            <a:r>
              <a:rPr lang="en-US" b="0" i="0" dirty="0">
                <a:solidFill>
                  <a:schemeClr val="bg1"/>
                </a:solidFill>
                <a:effectLst/>
                <a:latin typeface="Calibri" panose="020F0502020204030204" pitchFamily="34" charset="0"/>
              </a:rPr>
              <a:t>provided</a:t>
            </a:r>
            <a:r>
              <a:rPr lang="en-US" sz="2000" b="0" i="0" dirty="0">
                <a:solidFill>
                  <a:schemeClr val="bg1"/>
                </a:solidFill>
                <a:effectLst/>
                <a:latin typeface="Calibri" panose="020F0502020204030204" pitchFamily="34" charset="0"/>
              </a:rPr>
              <a:t> in accessible formats.    </a:t>
            </a:r>
            <a:endParaRPr lang="en-US" sz="2800" b="0" i="0" dirty="0">
              <a:solidFill>
                <a:schemeClr val="bg1"/>
              </a:solidFill>
              <a:effectLst/>
              <a:latin typeface="Segoe UI" panose="020B0502040204020203" pitchFamily="34" charset="0"/>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32</a:t>
            </a:r>
          </a:p>
        </p:txBody>
      </p:sp>
    </p:spTree>
    <p:extLst>
      <p:ext uri="{BB962C8B-B14F-4D97-AF65-F5344CB8AC3E}">
        <p14:creationId xmlns:p14="http://schemas.microsoft.com/office/powerpoint/2010/main" val="80703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000" i="0" dirty="0">
                <a:solidFill>
                  <a:srgbClr val="000000"/>
                </a:solidFill>
                <a:effectLst/>
                <a:latin typeface="Calibri" panose="020F0502020204030204" pitchFamily="34" charset="0"/>
              </a:rPr>
              <a:t>Patient self-management plan </a:t>
            </a:r>
            <a:endParaRPr lang="en-US" sz="400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4:</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699"/>
            <a:ext cx="5562000" cy="1980000"/>
          </a:xfrm>
        </p:spPr>
        <p:txBody>
          <a:bodyPr anchor="ctr" anchorCtr="0"/>
          <a:lstStyle/>
          <a:p>
            <a:r>
              <a:rPr lang="en-US" b="0" i="0" dirty="0">
                <a:solidFill>
                  <a:schemeClr val="bg1"/>
                </a:solidFill>
                <a:effectLst/>
                <a:latin typeface="Calibri" panose="020F0502020204030204" pitchFamily="34" charset="0"/>
              </a:rPr>
              <a:t>People with osteoarthritis are supported to develop an individualized, goal-oriented self-management plan that evolves to address ongoing symptom management and access to resources and supports.   </a:t>
            </a:r>
            <a:endParaRPr lang="en-US" sz="2400" b="0" i="0" dirty="0">
              <a:solidFill>
                <a:schemeClr val="bg1"/>
              </a:solidFill>
              <a:effectLst/>
              <a:latin typeface="Segoe UI" panose="020B0502040204020203" pitchFamily="34" charset="0"/>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33</a:t>
            </a:r>
          </a:p>
        </p:txBody>
      </p:sp>
    </p:spTree>
    <p:extLst>
      <p:ext uri="{BB962C8B-B14F-4D97-AF65-F5344CB8AC3E}">
        <p14:creationId xmlns:p14="http://schemas.microsoft.com/office/powerpoint/2010/main" val="3438382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000" i="0" dirty="0">
                <a:solidFill>
                  <a:srgbClr val="000000"/>
                </a:solidFill>
                <a:effectLst/>
                <a:latin typeface="Calibri" panose="020F0502020204030204" pitchFamily="34" charset="0"/>
              </a:rPr>
              <a:t>Therapeutic exercise </a:t>
            </a:r>
            <a:endParaRPr lang="en-US" sz="400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5:</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160000"/>
          </a:xfrm>
        </p:spPr>
        <p:txBody>
          <a:bodyPr anchor="ctr" anchorCtr="0"/>
          <a:lstStyle/>
          <a:p>
            <a:r>
              <a:rPr lang="en-US" b="0" i="0" spc="-10" dirty="0">
                <a:solidFill>
                  <a:schemeClr val="bg1"/>
                </a:solidFill>
                <a:effectLst/>
                <a:latin typeface="Calibri" panose="020F0502020204030204" pitchFamily="34" charset="0"/>
              </a:rPr>
              <a:t>People with osteoarthritis are strongly encouraged to participate in progressive neuromuscular training, muscle strengthening, and aerobic exercise of sufficient frequency, intensity, and duration to maintain or improve joint health and physical fitness.  </a:t>
            </a:r>
            <a:endParaRPr lang="en-US" sz="2400" b="0" i="0" spc="-10" dirty="0">
              <a:solidFill>
                <a:schemeClr val="bg1"/>
              </a:solidFill>
              <a:effectLst/>
              <a:latin typeface="Segoe UI" panose="020B0502040204020203" pitchFamily="34" charset="0"/>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34</a:t>
            </a:r>
          </a:p>
        </p:txBody>
      </p:sp>
    </p:spTree>
    <p:extLst>
      <p:ext uri="{BB962C8B-B14F-4D97-AF65-F5344CB8AC3E}">
        <p14:creationId xmlns:p14="http://schemas.microsoft.com/office/powerpoint/2010/main" val="1080018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000" i="0" dirty="0">
                <a:solidFill>
                  <a:srgbClr val="000000"/>
                </a:solidFill>
                <a:effectLst/>
                <a:latin typeface="Calibri" panose="020F0502020204030204" pitchFamily="34" charset="0"/>
              </a:rPr>
              <a:t>Physical activity </a:t>
            </a:r>
            <a:endParaRPr lang="en-US" sz="400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6:</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20144" y="2169000"/>
            <a:ext cx="5562000" cy="1980000"/>
          </a:xfrm>
        </p:spPr>
        <p:txBody>
          <a:bodyPr anchor="ctr" anchorCtr="0"/>
          <a:lstStyle/>
          <a:p>
            <a:r>
              <a:rPr lang="en-US" b="0" i="0" dirty="0">
                <a:solidFill>
                  <a:schemeClr val="bg1"/>
                </a:solidFill>
                <a:effectLst/>
                <a:latin typeface="Calibri" panose="020F0502020204030204" pitchFamily="34" charset="0"/>
              </a:rPr>
              <a:t>People with osteoarthritis are strongly encouraged to optimize their physical activity and minimize sedentary activity, and are offered information and support to help them toward these goals.  </a:t>
            </a:r>
            <a:endParaRPr lang="en-US" sz="2400" b="0" i="0" dirty="0">
              <a:solidFill>
                <a:schemeClr val="bg1"/>
              </a:solidFill>
              <a:effectLst/>
              <a:latin typeface="Segoe UI" panose="020B0502040204020203" pitchFamily="34" charset="0"/>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35</a:t>
            </a:r>
          </a:p>
        </p:txBody>
      </p:sp>
    </p:spTree>
    <p:extLst>
      <p:ext uri="{BB962C8B-B14F-4D97-AF65-F5344CB8AC3E}">
        <p14:creationId xmlns:p14="http://schemas.microsoft.com/office/powerpoint/2010/main" val="3165787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000" i="0" dirty="0">
                <a:solidFill>
                  <a:srgbClr val="000000"/>
                </a:solidFill>
                <a:effectLst/>
                <a:latin typeface="Calibri" panose="020F0502020204030204" pitchFamily="34" charset="0"/>
              </a:rPr>
              <a:t>Weight management</a:t>
            </a:r>
            <a:endParaRPr lang="en-US" sz="400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en-US" dirty="0"/>
              <a:t>Quality statement 7:</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159959" y="2216773"/>
            <a:ext cx="5562000" cy="1980000"/>
          </a:xfrm>
        </p:spPr>
        <p:txBody>
          <a:bodyPr anchor="ctr" anchorCtr="0"/>
          <a:lstStyle/>
          <a:p>
            <a:r>
              <a:rPr lang="en-US" b="0" i="0" dirty="0">
                <a:solidFill>
                  <a:schemeClr val="bg1"/>
                </a:solidFill>
                <a:effectLst/>
                <a:latin typeface="Calibri" panose="020F0502020204030204" pitchFamily="34" charset="0"/>
              </a:rPr>
              <a:t>People with osteoarthritis who are overweight or obese are offered patient-centred weight-management strategies, and people at a normal weight are encouraged to maintain their weight.  </a:t>
            </a:r>
            <a:endParaRPr lang="en-US" sz="2400" b="0" i="0" dirty="0">
              <a:solidFill>
                <a:schemeClr val="bg1"/>
              </a:solidFill>
              <a:effectLst/>
              <a:latin typeface="Segoe UI" panose="020B0502040204020203" pitchFamily="34" charset="0"/>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36</a:t>
            </a:r>
          </a:p>
        </p:txBody>
      </p:sp>
    </p:spTree>
    <p:extLst>
      <p:ext uri="{BB962C8B-B14F-4D97-AF65-F5344CB8AC3E}">
        <p14:creationId xmlns:p14="http://schemas.microsoft.com/office/powerpoint/2010/main" val="2968649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000" i="0" dirty="0">
                <a:solidFill>
                  <a:srgbClr val="000000"/>
                </a:solidFill>
                <a:effectLst/>
                <a:latin typeface="Calibri" panose="020F0502020204030204" pitchFamily="34" charset="0"/>
              </a:rPr>
              <a:t>Pharmacological symptom management  </a:t>
            </a:r>
            <a:endParaRPr lang="en-US" sz="400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vert="horz" lIns="0" tIns="0" rIns="0" bIns="0" rtlCol="0" anchor="t">
            <a:spAutoFit/>
          </a:bodyPr>
          <a:lstStyle/>
          <a:p>
            <a:r>
              <a:rPr lang="en-US" dirty="0"/>
              <a:t>Quality statement 8:</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151413" y="2045858"/>
            <a:ext cx="5562000" cy="2160000"/>
          </a:xfrm>
        </p:spPr>
        <p:txBody>
          <a:bodyPr anchor="ctr" anchorCtr="0"/>
          <a:lstStyle/>
          <a:p>
            <a:r>
              <a:rPr lang="en-US" b="0" i="0" dirty="0">
                <a:solidFill>
                  <a:schemeClr val="bg1"/>
                </a:solidFill>
                <a:effectLst/>
                <a:latin typeface="Calibri" panose="020F0502020204030204" pitchFamily="34" charset="0"/>
              </a:rPr>
              <a:t>People with symptomatic osteoarthritis are offered pain-relieving medication options when nonpharmacological treatments are insufficient to control their symptoms. </a:t>
            </a:r>
            <a:endParaRPr lang="en-US" sz="2400" b="0" i="0" dirty="0">
              <a:solidFill>
                <a:schemeClr val="bg1"/>
              </a:solidFill>
              <a:effectLst/>
              <a:latin typeface="Segoe UI" panose="020B0502040204020203" pitchFamily="34" charset="0"/>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37</a:t>
            </a:r>
          </a:p>
        </p:txBody>
      </p:sp>
    </p:spTree>
    <p:extLst>
      <p:ext uri="{BB962C8B-B14F-4D97-AF65-F5344CB8AC3E}">
        <p14:creationId xmlns:p14="http://schemas.microsoft.com/office/powerpoint/2010/main" val="2073571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3100" i="0" spc="-100" dirty="0">
                <a:solidFill>
                  <a:srgbClr val="000000"/>
                </a:solidFill>
                <a:effectLst/>
                <a:latin typeface="Calibri" panose="020F0502020204030204" pitchFamily="34" charset="0"/>
              </a:rPr>
              <a:t>Referral to a clinician with additional skills in osteoarthritis management </a:t>
            </a:r>
            <a:endParaRPr lang="en-US" sz="3100" spc="-10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vert="horz" lIns="0" tIns="0" rIns="0" bIns="0" rtlCol="0" anchor="t">
            <a:spAutoFit/>
          </a:bodyPr>
          <a:lstStyle/>
          <a:p>
            <a:r>
              <a:rPr lang="en-US" dirty="0"/>
              <a:t>Quality statement 9:</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142867" y="2156952"/>
            <a:ext cx="5562000" cy="2160000"/>
          </a:xfrm>
        </p:spPr>
        <p:txBody>
          <a:bodyPr anchor="ctr" anchorCtr="0"/>
          <a:lstStyle/>
          <a:p>
            <a:r>
              <a:rPr lang="en-US" b="0" i="0" dirty="0">
                <a:solidFill>
                  <a:schemeClr val="bg1"/>
                </a:solidFill>
                <a:effectLst/>
                <a:latin typeface="Calibri" panose="020F0502020204030204" pitchFamily="34" charset="0"/>
              </a:rPr>
              <a:t>People with osteoarthritis, when clinically indicated, are referred by their primary care clinician to a clinician with additional skills in osteoarthritis management.  </a:t>
            </a:r>
            <a:endParaRPr lang="en-US" b="0" i="0" dirty="0">
              <a:solidFill>
                <a:schemeClr val="bg1"/>
              </a:solidFill>
              <a:effectLst/>
              <a:latin typeface="Segoe UI" panose="020B0502040204020203" pitchFamily="34" charset="0"/>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38</a:t>
            </a:r>
          </a:p>
        </p:txBody>
      </p:sp>
    </p:spTree>
    <p:extLst>
      <p:ext uri="{BB962C8B-B14F-4D97-AF65-F5344CB8AC3E}">
        <p14:creationId xmlns:p14="http://schemas.microsoft.com/office/powerpoint/2010/main" val="3521557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sz="4000" i="0" dirty="0">
                <a:solidFill>
                  <a:srgbClr val="000000"/>
                </a:solidFill>
                <a:effectLst/>
                <a:latin typeface="Calibri" panose="020F0502020204030204" pitchFamily="34" charset="0"/>
              </a:rPr>
              <a:t>Referral for consideration of joint surgery </a:t>
            </a:r>
            <a:endParaRPr lang="en-US" sz="400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vert="horz" lIns="0" tIns="0" rIns="0" bIns="0" rtlCol="0" anchor="t">
            <a:spAutoFit/>
          </a:bodyPr>
          <a:lstStyle/>
          <a:p>
            <a:r>
              <a:rPr lang="en-US" dirty="0"/>
              <a:t>Quality statement 10:</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202688" y="2139861"/>
            <a:ext cx="5562000" cy="2340000"/>
          </a:xfrm>
        </p:spPr>
        <p:txBody>
          <a:bodyPr anchor="ctr" anchorCtr="0"/>
          <a:lstStyle/>
          <a:p>
            <a:r>
              <a:rPr lang="en-US" b="0" i="0" dirty="0">
                <a:solidFill>
                  <a:schemeClr val="bg1"/>
                </a:solidFill>
                <a:effectLst/>
                <a:latin typeface="Calibri" panose="020F0502020204030204" pitchFamily="34" charset="0"/>
              </a:rPr>
              <a:t>People with osteoarthritis whose symptoms are not sufficiently controlled through nonsurgical management and whose quality of life is negatively impacted by their joint-related symptoms should be referred for consideration of joint surgery. </a:t>
            </a:r>
            <a:endParaRPr lang="en-US" sz="2400" b="0" i="0" dirty="0">
              <a:solidFill>
                <a:schemeClr val="bg1"/>
              </a:solidFill>
              <a:effectLst/>
              <a:latin typeface="Segoe UI" panose="020B0502040204020203" pitchFamily="34" charset="0"/>
            </a:endParaRPr>
          </a:p>
        </p:txBody>
      </p:sp>
      <p:sp>
        <p:nvSpPr>
          <p:cNvPr id="4" name="Footer Placeholder 1">
            <a:extLst>
              <a:ext uri="{FF2B5EF4-FFF2-40B4-BE49-F238E27FC236}">
                <a16:creationId xmlns:a16="http://schemas.microsoft.com/office/drawing/2014/main" id="{1AC14C63-9A44-5F26-4A68-751A59C1EAD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39</a:t>
            </a:r>
          </a:p>
        </p:txBody>
      </p:sp>
    </p:spTree>
    <p:extLst>
      <p:ext uri="{BB962C8B-B14F-4D97-AF65-F5344CB8AC3E}">
        <p14:creationId xmlns:p14="http://schemas.microsoft.com/office/powerpoint/2010/main" val="276337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en-US" dirty="0"/>
              <a:t>Quality standards</a:t>
            </a:r>
          </a:p>
        </p:txBody>
      </p:sp>
      <p:graphicFrame>
        <p:nvGraphicFramePr>
          <p:cNvPr id="7" name="Diagram 6" descr="Four text boxes:&#10;top-left: Help patients, residents, families, and care partners know what to ask for in their care&#10;&#10;top-right: Help clinicians know what care to offer, based on evidence and expert consensus &#10;&#10;bottom-left: Help health care organizations measure, assess, and improve the quality of care they provide&#10;&#10;bottom-right: Help ensure consistent, &#10;high-quality care across &#10;the province">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4246306220"/>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1">
            <a:extLst>
              <a:ext uri="{FF2B5EF4-FFF2-40B4-BE49-F238E27FC236}">
                <a16:creationId xmlns:a16="http://schemas.microsoft.com/office/drawing/2014/main" id="{9F62226F-9E89-1DC1-2295-D388A29782A6}"/>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a:solidFill>
                  <a:srgbClr val="000000"/>
                </a:solidFill>
                <a:latin typeface="Calibri" panose="020F0502020204030204"/>
              </a:rPr>
              <a:t>4</a:t>
            </a:r>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3BC99C-D432-B0F1-F41B-E985ABF2A0EF}"/>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US" sz="8000" b="0" i="0" u="none" strike="noStrike" kern="1200" cap="none" spc="0" normalizeH="0" baseline="0" noProof="0" dirty="0">
                <a:ln>
                  <a:noFill/>
                </a:ln>
                <a:solidFill>
                  <a:schemeClr val="bg1"/>
                </a:solidFill>
                <a:effectLst/>
                <a:uLnTx/>
                <a:uFillTx/>
                <a:latin typeface="+mn-lt"/>
                <a:ea typeface="+mn-ea"/>
                <a:cs typeface="+mn-cs"/>
              </a:rPr>
              <a:t>Measures to support improvement</a:t>
            </a:r>
          </a:p>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endParaRPr kumimoji="0" lang="en-CA" sz="80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988386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800" dirty="0"/>
              <a:t>Indicators that can be measured using provincial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427074" y="2161308"/>
            <a:ext cx="11658600" cy="4541043"/>
          </a:xfrm>
        </p:spPr>
        <p:txBody>
          <a:bodyPr vert="horz" lIns="0" tIns="0" rIns="0" bIns="0" numCol="1" spcCol="457200" rtlCol="0" anchor="t">
            <a:noAutofit/>
          </a:bodyPr>
          <a:lstStyle/>
          <a:p>
            <a:pPr marL="396000" indent="-288000" algn="l" rtl="0" fontAlgn="base">
              <a:buClrTx/>
              <a:buFont typeface="Arial" panose="020B0604020202020204" pitchFamily="34" charset="0"/>
              <a:buChar char="•"/>
            </a:pPr>
            <a:r>
              <a:rPr lang="en-US" sz="2400" b="1" i="0" dirty="0">
                <a:solidFill>
                  <a:srgbClr val="000000"/>
                </a:solidFill>
                <a:effectLst/>
                <a:latin typeface="Calibri" panose="020F0502020204030204" pitchFamily="34" charset="0"/>
              </a:rPr>
              <a:t>None identified</a:t>
            </a:r>
          </a:p>
          <a:p>
            <a:pPr marL="342900" indent="-342900">
              <a:buFont typeface="Arial" panose="020B0604020202020204" pitchFamily="34" charset="0"/>
              <a:buChar char="•"/>
            </a:pPr>
            <a:endParaRPr lang="en-US" sz="1800" dirty="0"/>
          </a:p>
        </p:txBody>
      </p:sp>
      <p:sp>
        <p:nvSpPr>
          <p:cNvPr id="3" name="Footer Placeholder 1">
            <a:extLst>
              <a:ext uri="{FF2B5EF4-FFF2-40B4-BE49-F238E27FC236}">
                <a16:creationId xmlns:a16="http://schemas.microsoft.com/office/drawing/2014/main" id="{F74D4FE1-1938-4A26-EEEF-EC65EEC9DF4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41</a:t>
            </a:r>
          </a:p>
        </p:txBody>
      </p:sp>
    </p:spTree>
    <p:extLst>
      <p:ext uri="{BB962C8B-B14F-4D97-AF65-F5344CB8AC3E}">
        <p14:creationId xmlns:p14="http://schemas.microsoft.com/office/powerpoint/2010/main" val="2832015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sz="3800" dirty="0"/>
              <a:t>Indicators that can be measured using only local data</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52450" y="1651270"/>
            <a:ext cx="11087100" cy="4533900"/>
          </a:xfrm>
        </p:spPr>
        <p:txBody>
          <a:bodyPr vert="horz" lIns="0" tIns="0" rIns="0" bIns="0" numCol="1" spcCol="457200" rtlCol="0" anchor="t">
            <a:noAutofit/>
          </a:bodyPr>
          <a:lstStyle/>
          <a:p>
            <a:pPr marL="396000" indent="-288000" algn="l" rtl="0" fontAlgn="base">
              <a:buClrTx/>
              <a:buFont typeface="Arial" panose="020B0604020202020204" pitchFamily="34" charset="0"/>
              <a:buChar char="•"/>
            </a:pPr>
            <a:r>
              <a:rPr lang="en-US" sz="1800" b="0" i="0" dirty="0">
                <a:solidFill>
                  <a:srgbClr val="000000"/>
                </a:solidFill>
                <a:effectLst/>
                <a:latin typeface="Calibri" panose="020F0502020204030204" pitchFamily="34" charset="0"/>
              </a:rPr>
              <a:t>Indicator 1: Percentage of people with osteoarthritis who report the long-term control of their pain as acceptable </a:t>
            </a:r>
          </a:p>
          <a:p>
            <a:pPr marL="396000" indent="-288000" algn="l" rtl="0" fontAlgn="base">
              <a:buClrTx/>
              <a:buFont typeface="Arial" panose="020B0604020202020204" pitchFamily="34" charset="0"/>
              <a:buChar char="•"/>
            </a:pPr>
            <a:r>
              <a:rPr lang="en-US" sz="1800" b="0" i="0" dirty="0">
                <a:solidFill>
                  <a:srgbClr val="000000"/>
                </a:solidFill>
                <a:effectLst/>
                <a:latin typeface="Calibri" panose="020F0502020204030204" pitchFamily="34" charset="0"/>
              </a:rPr>
              <a:t>Indicator 2: Percentage of people with osteoarthritis who report a high level of success in coping with and self-managing their condition </a:t>
            </a:r>
          </a:p>
          <a:p>
            <a:pPr marL="396000" indent="-288000" algn="l" rtl="0" fontAlgn="base">
              <a:buClrTx/>
              <a:buFont typeface="Arial" panose="020B0604020202020204" pitchFamily="34" charset="0"/>
              <a:buChar char="•"/>
            </a:pPr>
            <a:r>
              <a:rPr lang="en-US" sz="1800" b="0" i="0" dirty="0">
                <a:solidFill>
                  <a:srgbClr val="000000"/>
                </a:solidFill>
                <a:effectLst/>
                <a:latin typeface="Calibri" panose="020F0502020204030204" pitchFamily="34" charset="0"/>
              </a:rPr>
              <a:t>Indicator 3: Percentage of people with osteoarthritis who have timely access to appropriate rehabilitation management strategies (e.g., education, exercise, and weight management) </a:t>
            </a:r>
          </a:p>
          <a:p>
            <a:pPr marL="396000" indent="-288000" algn="l" rtl="0" fontAlgn="base">
              <a:buClrTx/>
              <a:buFont typeface="Arial" panose="020B0604020202020204" pitchFamily="34" charset="0"/>
              <a:buChar char="•"/>
            </a:pPr>
            <a:r>
              <a:rPr lang="en-US" sz="1800" b="0" i="0" dirty="0">
                <a:solidFill>
                  <a:srgbClr val="000000"/>
                </a:solidFill>
                <a:effectLst/>
                <a:latin typeface="Calibri" panose="020F0502020204030204" pitchFamily="34" charset="0"/>
              </a:rPr>
              <a:t>Indicator 4: Median wait time to first appointment with a clinician with additional skills in osteoarthritis management (i.e., additional skills in rheumatology, orthopaedic surgery, sport and exercise medicine, or </a:t>
            </a:r>
            <a:br>
              <a:rPr lang="en-US" sz="1800" b="0" i="0" dirty="0">
                <a:solidFill>
                  <a:srgbClr val="000000"/>
                </a:solidFill>
                <a:effectLst/>
                <a:latin typeface="Calibri" panose="020F0502020204030204" pitchFamily="34" charset="0"/>
              </a:rPr>
            </a:br>
            <a:r>
              <a:rPr lang="en-US" sz="1800" b="0" i="0" dirty="0">
                <a:solidFill>
                  <a:srgbClr val="000000"/>
                </a:solidFill>
                <a:effectLst/>
                <a:latin typeface="Calibri" panose="020F0502020204030204" pitchFamily="34" charset="0"/>
              </a:rPr>
              <a:t>pain management)  </a:t>
            </a:r>
          </a:p>
          <a:p>
            <a:pPr marL="396000" indent="-288000" algn="l" rtl="0" fontAlgn="base">
              <a:buClrTx/>
              <a:buFont typeface="Arial" panose="020B0604020202020204" pitchFamily="34" charset="0"/>
              <a:buChar char="•"/>
            </a:pPr>
            <a:r>
              <a:rPr lang="en-US" sz="1800" b="0" i="0" dirty="0">
                <a:solidFill>
                  <a:srgbClr val="000000"/>
                </a:solidFill>
                <a:effectLst/>
                <a:latin typeface="Calibri" panose="020F0502020204030204" pitchFamily="34" charset="0"/>
              </a:rPr>
              <a:t>Indicator 5: Percentage of people with osteoarthritis referred to a clinician with additional skills in osteoarthritis management (i.e., additional skills in rheumatology, orthopaedic surgery, sport and exercise medicine, or pain management) who have their first appointment in a timely manner </a:t>
            </a:r>
          </a:p>
          <a:p>
            <a:pPr marL="342900" indent="-342900">
              <a:buFont typeface="Arial" panose="020B0604020202020204" pitchFamily="34" charset="0"/>
              <a:buChar char="•"/>
            </a:pPr>
            <a:endParaRPr lang="en-US" sz="1800" dirty="0">
              <a:cs typeface="Calibri" panose="020F0502020204030204"/>
            </a:endParaRPr>
          </a:p>
        </p:txBody>
      </p:sp>
      <p:sp>
        <p:nvSpPr>
          <p:cNvPr id="3" name="Footer Placeholder 1">
            <a:extLst>
              <a:ext uri="{FF2B5EF4-FFF2-40B4-BE49-F238E27FC236}">
                <a16:creationId xmlns:a16="http://schemas.microsoft.com/office/drawing/2014/main" id="{F74D4FE1-1938-4A26-EEEF-EC65EEC9DF4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42</a:t>
            </a:r>
          </a:p>
        </p:txBody>
      </p:sp>
    </p:spTree>
    <p:extLst>
      <p:ext uri="{BB962C8B-B14F-4D97-AF65-F5344CB8AC3E}">
        <p14:creationId xmlns:p14="http://schemas.microsoft.com/office/powerpoint/2010/main" val="2491820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en-US" dirty="0"/>
              <a:t>Data sources and acknowledgement</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vert="horz" lIns="0" tIns="0" rIns="0" bIns="0" numCol="1" spcCol="457200" rtlCol="0" anchor="t">
            <a:noAutofit/>
          </a:bodyPr>
          <a:lstStyle/>
          <a:p>
            <a:r>
              <a:rPr lang="en-US" dirty="0"/>
              <a:t>Some of the data used in this presentation were sourced from the Canadian Community Health Survey Ontario Share Files, developed by Statistics Canada and provided by Ontario’s Ministry of Health. The views expressed in the report are those of Ontario Health, and do not necessarily reflect those of Ontario, the Ministry of Health, or Statistics Canada. The opinions, results, and conclusions included in this presentation are those of the authors and are independent from the data providers and funding sources. </a:t>
            </a:r>
            <a:endParaRPr lang="en-US" dirty="0">
              <a:ea typeface="Calibri"/>
              <a:cs typeface="Calibri"/>
            </a:endParaRPr>
          </a:p>
        </p:txBody>
      </p:sp>
      <p:sp>
        <p:nvSpPr>
          <p:cNvPr id="3" name="Footer Placeholder 1">
            <a:extLst>
              <a:ext uri="{FF2B5EF4-FFF2-40B4-BE49-F238E27FC236}">
                <a16:creationId xmlns:a16="http://schemas.microsoft.com/office/drawing/2014/main" id="{C65C18A0-E352-5112-D9E7-206A083882D7}"/>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43</a:t>
            </a:r>
          </a:p>
        </p:txBody>
      </p:sp>
    </p:spTree>
    <p:extLst>
      <p:ext uri="{BB962C8B-B14F-4D97-AF65-F5344CB8AC3E}">
        <p14:creationId xmlns:p14="http://schemas.microsoft.com/office/powerpoint/2010/main" val="81161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E49F21-0E93-A022-1D81-1462AB999B0D}"/>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en-CA" sz="8000" b="0" i="0" u="none" strike="noStrike" kern="1200" cap="none" spc="0" normalizeH="0" baseline="0" noProof="0" dirty="0">
                <a:ln>
                  <a:noFill/>
                </a:ln>
                <a:solidFill>
                  <a:schemeClr val="bg1"/>
                </a:solidFill>
                <a:effectLst/>
                <a:uLnTx/>
                <a:uFillTx/>
                <a:latin typeface="+mn-lt"/>
                <a:ea typeface="+mn-ea"/>
                <a:cs typeface="+mn-cs"/>
              </a:rPr>
              <a:t>Thank you</a:t>
            </a:r>
          </a:p>
        </p:txBody>
      </p:sp>
    </p:spTree>
    <p:extLst>
      <p:ext uri="{BB962C8B-B14F-4D97-AF65-F5344CB8AC3E}">
        <p14:creationId xmlns:p14="http://schemas.microsoft.com/office/powerpoint/2010/main" val="367353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dirty="0"/>
              <a:t>Quality standard resources</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349619" y="6200776"/>
            <a:ext cx="11087100" cy="369332"/>
          </a:xfrm>
        </p:spPr>
        <p:txBody>
          <a:bodyPr/>
          <a:lstStyle/>
          <a:p>
            <a:r>
              <a:rPr lang="en-US" b="0" dirty="0"/>
              <a:t>Find these resources here:</a:t>
            </a:r>
            <a:br>
              <a:rPr lang="en-US" b="0" dirty="0"/>
            </a:br>
            <a:r>
              <a:rPr lang="en-US" b="0" dirty="0">
                <a:hlinkClick r:id="rId3"/>
              </a:rPr>
              <a:t>https://www.hqontario.ca/evidence-to-improve-care/quality-standards/view-all-quality-standards/osteoarthritis</a:t>
            </a:r>
            <a:r>
              <a:rPr lang="en-US" b="0" dirty="0"/>
              <a:t> </a:t>
            </a:r>
            <a:endParaRPr lang="en-US" b="0" dirty="0">
              <a:highlight>
                <a:srgbClr val="FFFF00"/>
              </a:highlight>
            </a:endParaRPr>
          </a:p>
        </p:txBody>
      </p:sp>
      <p:sp>
        <p:nvSpPr>
          <p:cNvPr id="4" name="Footer Placeholder 1">
            <a:extLst>
              <a:ext uri="{FF2B5EF4-FFF2-40B4-BE49-F238E27FC236}">
                <a16:creationId xmlns:a16="http://schemas.microsoft.com/office/drawing/2014/main" id="{31F47D01-846B-C7EE-BFA4-517BCDADF210}"/>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5</a:t>
            </a:r>
          </a:p>
        </p:txBody>
      </p:sp>
      <p:pic>
        <p:nvPicPr>
          <p:cNvPr id="8" name="Picture 7">
            <a:extLst>
              <a:ext uri="{FF2B5EF4-FFF2-40B4-BE49-F238E27FC236}">
                <a16:creationId xmlns:a16="http://schemas.microsoft.com/office/drawing/2014/main" id="{62BAC47B-321B-FB6B-35E8-5713DE0FE6B0}"/>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7841647" y="3817972"/>
            <a:ext cx="1903600" cy="142835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748400" y="5496165"/>
            <a:ext cx="222509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Getting Started Guide</a:t>
            </a:r>
          </a:p>
        </p:txBody>
      </p:sp>
      <p:pic>
        <p:nvPicPr>
          <p:cNvPr id="10" name="Picture 9">
            <a:extLst>
              <a:ext uri="{FF2B5EF4-FFF2-40B4-BE49-F238E27FC236}">
                <a16:creationId xmlns:a16="http://schemas.microsoft.com/office/drawing/2014/main" id="{3F553A37-1B97-06FF-4F8E-47544D3467B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2433111" y="3788050"/>
            <a:ext cx="1263358" cy="1637994"/>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1" name="TextBox 10">
            <a:extLst>
              <a:ext uri="{FF2B5EF4-FFF2-40B4-BE49-F238E27FC236}">
                <a16:creationId xmlns:a16="http://schemas.microsoft.com/office/drawing/2014/main" id="{63410C60-AB62-8392-43D5-EFC7B6490CDD}"/>
              </a:ext>
            </a:extLst>
          </p:cNvPr>
          <p:cNvSpPr txBox="1"/>
          <p:nvPr/>
        </p:nvSpPr>
        <p:spPr>
          <a:xfrm>
            <a:off x="2054720" y="5497752"/>
            <a:ext cx="214847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chemeClr val="tx2"/>
                </a:solidFill>
                <a:latin typeface="Calibri"/>
                <a:ea typeface="MS PGothic"/>
                <a:cs typeface="Calibri"/>
              </a:rPr>
              <a:t>Measurement Guide</a:t>
            </a:r>
            <a:endParaRPr lang="en-US" sz="1800" u="none" dirty="0">
              <a:solidFill>
                <a:schemeClr val="tx2"/>
              </a:solidFill>
              <a:latin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F771BB59-2D5C-1C8B-C06B-135DBA926C5F}"/>
              </a:ext>
            </a:extLst>
          </p:cNvPr>
          <p:cNvSpPr txBox="1"/>
          <p:nvPr/>
        </p:nvSpPr>
        <p:spPr>
          <a:xfrm>
            <a:off x="4575394" y="5503779"/>
            <a:ext cx="2383153"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a:ea typeface="MS PGothic"/>
                <a:cs typeface="Calibri"/>
              </a:rPr>
              <a:t>Technical Specifications</a:t>
            </a:r>
            <a:endParaRPr lang="en-US" sz="1800" u="none" dirty="0">
              <a:solidFill>
                <a:srgbClr val="000000"/>
              </a:solidFill>
              <a:latin typeface="Calibri" panose="020F0502020204030204" pitchFamily="34" charset="0"/>
              <a:cs typeface="Calibri" panose="020F0502020204030204" pitchFamily="34" charset="0"/>
            </a:endParaRPr>
          </a:p>
        </p:txBody>
      </p:sp>
      <p:sp>
        <p:nvSpPr>
          <p:cNvPr id="14" name="TextBox 2">
            <a:extLst>
              <a:ext uri="{FF2B5EF4-FFF2-40B4-BE49-F238E27FC236}">
                <a16:creationId xmlns:a16="http://schemas.microsoft.com/office/drawing/2014/main" id="{B2E8B1DB-7B7E-3CF2-028A-93DD1AA36A31}"/>
              </a:ext>
            </a:extLst>
          </p:cNvPr>
          <p:cNvSpPr txBox="1"/>
          <p:nvPr/>
        </p:nvSpPr>
        <p:spPr>
          <a:xfrm>
            <a:off x="910480" y="3183571"/>
            <a:ext cx="1756058"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Quality Standard</a:t>
            </a:r>
          </a:p>
        </p:txBody>
      </p:sp>
      <p:sp>
        <p:nvSpPr>
          <p:cNvPr id="15" name="TextBox 4">
            <a:extLst>
              <a:ext uri="{FF2B5EF4-FFF2-40B4-BE49-F238E27FC236}">
                <a16:creationId xmlns:a16="http://schemas.microsoft.com/office/drawing/2014/main" id="{071E7EA6-9373-69D2-5AC3-46477A2418F8}"/>
              </a:ext>
              <a:ext uri="{C183D7F6-B498-43B3-948B-1728B52AA6E4}">
                <adec:decorative xmlns:adec="http://schemas.microsoft.com/office/drawing/2017/decorative" val="0"/>
              </a:ext>
            </a:extLst>
          </p:cNvPr>
          <p:cNvSpPr txBox="1"/>
          <p:nvPr/>
        </p:nvSpPr>
        <p:spPr>
          <a:xfrm>
            <a:off x="3729264" y="3183571"/>
            <a:ext cx="1459502"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Patient Guide</a:t>
            </a:r>
          </a:p>
        </p:txBody>
      </p:sp>
      <p:sp>
        <p:nvSpPr>
          <p:cNvPr id="16" name="TextBox 15">
            <a:extLst>
              <a:ext uri="{FF2B5EF4-FFF2-40B4-BE49-F238E27FC236}">
                <a16:creationId xmlns:a16="http://schemas.microsoft.com/office/drawing/2014/main" id="{49E55529-E794-E5EA-E4DE-7051F40512E9}"/>
              </a:ext>
            </a:extLst>
          </p:cNvPr>
          <p:cNvSpPr txBox="1"/>
          <p:nvPr/>
        </p:nvSpPr>
        <p:spPr>
          <a:xfrm>
            <a:off x="6519036" y="3183571"/>
            <a:ext cx="1049775"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Placemat</a:t>
            </a:r>
          </a:p>
        </p:txBody>
      </p:sp>
      <p:sp>
        <p:nvSpPr>
          <p:cNvPr id="17" name="TextBox 16">
            <a:extLst>
              <a:ext uri="{FF2B5EF4-FFF2-40B4-BE49-F238E27FC236}">
                <a16:creationId xmlns:a16="http://schemas.microsoft.com/office/drawing/2014/main" id="{D104AAF8-D418-D4E1-537D-DF7F846A3934}"/>
              </a:ext>
              <a:ext uri="{C183D7F6-B498-43B3-948B-1728B52AA6E4}">
                <adec:decorative xmlns:adec="http://schemas.microsoft.com/office/drawing/2017/decorative" val="0"/>
              </a:ext>
            </a:extLst>
          </p:cNvPr>
          <p:cNvSpPr txBox="1"/>
          <p:nvPr/>
        </p:nvSpPr>
        <p:spPr>
          <a:xfrm>
            <a:off x="8651533" y="3183571"/>
            <a:ext cx="2785186"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en-US" sz="1800" u="none" dirty="0">
                <a:solidFill>
                  <a:srgbClr val="000000"/>
                </a:solidFill>
                <a:latin typeface="Calibri" panose="020F0502020204030204" pitchFamily="34" charset="0"/>
                <a:cs typeface="Calibri" panose="020F0502020204030204" pitchFamily="34" charset="0"/>
              </a:rPr>
              <a:t>Case for Improvement Deck</a:t>
            </a:r>
          </a:p>
        </p:txBody>
      </p:sp>
      <p:pic>
        <p:nvPicPr>
          <p:cNvPr id="6" name="Picture 5">
            <a:extLst>
              <a:ext uri="{FF2B5EF4-FFF2-40B4-BE49-F238E27FC236}">
                <a16:creationId xmlns:a16="http://schemas.microsoft.com/office/drawing/2014/main" id="{53DF3A6A-D692-A096-DEB2-D01E69AEF3E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826153" y="1492680"/>
            <a:ext cx="1265723" cy="1637994"/>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5B06397E-A06A-3070-C893-BFA9339E95D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240975" y="1404707"/>
            <a:ext cx="1361521" cy="1743010"/>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4B7383C9-E245-5BFD-36C1-D8BDCC9E6E9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793447" y="1734669"/>
            <a:ext cx="2157578" cy="1213113"/>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5F0AA9A3-2516-87F9-6D7D-C39A9FE9D655}"/>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315533" y="1503791"/>
            <a:ext cx="1265723" cy="1657992"/>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0FF66152-502B-CB8A-A3F4-CEAA1FA1FEF9}"/>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060294" y="3773736"/>
            <a:ext cx="1302176" cy="16523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45867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en-US" dirty="0"/>
              <a:t>Inside the quality standard</a:t>
            </a:r>
          </a:p>
        </p:txBody>
      </p:sp>
      <p:sp>
        <p:nvSpPr>
          <p:cNvPr id="12" name="Footer Placeholder 1">
            <a:extLst>
              <a:ext uri="{FF2B5EF4-FFF2-40B4-BE49-F238E27FC236}">
                <a16:creationId xmlns:a16="http://schemas.microsoft.com/office/drawing/2014/main" id="{42FEF0FD-85CF-19FC-388F-66962BDB7A73}"/>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6</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dirty="0">
                <a:solidFill>
                  <a:schemeClr val="bg1"/>
                </a:solidFill>
                <a:latin typeface="Calibri" panose="020F0502020204030204" pitchFamily="34" charset="0"/>
                <a:ea typeface="MS PGothic"/>
                <a:cs typeface="Calibri" panose="020F0502020204030204" pitchFamily="34" charset="0"/>
              </a:rPr>
              <a:t>The Quality Statement</a:t>
            </a:r>
            <a:endParaRPr lang="en-CA" dirty="0">
              <a:solidFill>
                <a:schemeClr val="bg1"/>
              </a:solidFill>
              <a:latin typeface="Calibri" panose="020F0502020204030204" pitchFamily="34" charset="0"/>
              <a:ea typeface="MS PGothic"/>
              <a:cs typeface="Calibri" panose="020F0502020204030204" pitchFamily="34" charset="0"/>
            </a:endParaRPr>
          </a:p>
        </p:txBody>
      </p:sp>
      <p:sp>
        <p:nvSpPr>
          <p:cNvPr id="19" name="Callout: Down Arrow 18">
            <a:extLst>
              <a:ext uri="{FF2B5EF4-FFF2-40B4-BE49-F238E27FC236}">
                <a16:creationId xmlns:a16="http://schemas.microsoft.com/office/drawing/2014/main" id="{4BB24016-9C38-0C43-21BB-511AC83DE9B2}"/>
              </a:ext>
            </a:extLst>
          </p:cNvPr>
          <p:cNvSpPr/>
          <p:nvPr/>
        </p:nvSpPr>
        <p:spPr>
          <a:xfrm>
            <a:off x="7374374" y="1301560"/>
            <a:ext cx="2761251"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dirty="0">
                <a:solidFill>
                  <a:schemeClr val="bg1"/>
                </a:solidFill>
                <a:latin typeface="Calibri" panose="020F0502020204030204" pitchFamily="34" charset="0"/>
                <a:ea typeface="MS PGothic"/>
                <a:cs typeface="Calibri" panose="020F0502020204030204" pitchFamily="34" charset="0"/>
              </a:rPr>
              <a:t>The Audience Statements</a:t>
            </a:r>
            <a:endParaRPr lang="en-CA" dirty="0">
              <a:solidFill>
                <a:schemeClr val="bg1"/>
              </a:solidFill>
              <a:latin typeface="Calibri" panose="020F0502020204030204" pitchFamily="34" charset="0"/>
              <a:ea typeface="MS PGothic"/>
              <a:cs typeface="Calibri" panose="020F0502020204030204" pitchFamily="34" charset="0"/>
            </a:endParaRPr>
          </a:p>
        </p:txBody>
      </p:sp>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dirty="0">
                <a:solidFill>
                  <a:schemeClr val="bg1"/>
                </a:solidFill>
                <a:latin typeface="Calibri" panose="020F0502020204030204" pitchFamily="34" charset="0"/>
                <a:ea typeface="MS PGothic"/>
                <a:cs typeface="Calibri" panose="020F0502020204030204" pitchFamily="34" charset="0"/>
              </a:rPr>
              <a:t>The Definitions</a:t>
            </a:r>
            <a:endParaRPr lang="en-CA" dirty="0">
              <a:solidFill>
                <a:schemeClr val="bg1"/>
              </a:solidFill>
              <a:latin typeface="Calibri" panose="020F0502020204030204" pitchFamily="34" charset="0"/>
              <a:ea typeface="MS PGothic"/>
              <a:cs typeface="Calibri" panose="020F0502020204030204" pitchFamily="34" charset="0"/>
            </a:endParaRPr>
          </a:p>
        </p:txBody>
      </p:sp>
      <p:sp>
        <p:nvSpPr>
          <p:cNvPr id="21" name="Callout: Down Arrow 20">
            <a:extLst>
              <a:ext uri="{FF2B5EF4-FFF2-40B4-BE49-F238E27FC236}">
                <a16:creationId xmlns:a16="http://schemas.microsoft.com/office/drawing/2014/main" id="{F07B6B82-5AAE-C6B6-0FD1-33B3621019A3}"/>
              </a:ext>
            </a:extLst>
          </p:cNvPr>
          <p:cNvSpPr/>
          <p:nvPr/>
        </p:nvSpPr>
        <p:spPr>
          <a:xfrm>
            <a:off x="7484605" y="4514884"/>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en-US" dirty="0">
                <a:solidFill>
                  <a:schemeClr val="bg1"/>
                </a:solidFill>
                <a:latin typeface="Calibri" panose="020F0502020204030204" pitchFamily="34" charset="0"/>
                <a:ea typeface="MS PGothic"/>
                <a:cs typeface="Calibri" panose="020F0502020204030204" pitchFamily="34" charset="0"/>
              </a:rPr>
              <a:t>The Indicators</a:t>
            </a:r>
            <a:endParaRPr lang="en-CA" dirty="0">
              <a:solidFill>
                <a:schemeClr val="bg1"/>
              </a:solidFill>
              <a:latin typeface="Calibri" panose="020F0502020204030204" pitchFamily="34" charset="0"/>
              <a:ea typeface="MS PGothic"/>
              <a:cs typeface="Calibri" panose="020F0502020204030204" pitchFamily="34" charset="0"/>
            </a:endParaRPr>
          </a:p>
        </p:txBody>
      </p:sp>
      <p:pic>
        <p:nvPicPr>
          <p:cNvPr id="8" name="Picture 7" descr="Screen shot: What This Quality Statement Means for people with osteoarthritis, for clinicians, and for organizations and health system planners">
            <a:extLst>
              <a:ext uri="{FF2B5EF4-FFF2-40B4-BE49-F238E27FC236}">
                <a16:creationId xmlns:a16="http://schemas.microsoft.com/office/drawing/2014/main" id="{561F5180-274E-F107-4B55-F2D907B2281E}"/>
              </a:ext>
            </a:extLst>
          </p:cNvPr>
          <p:cNvPicPr>
            <a:picLocks noChangeAspect="1"/>
          </p:cNvPicPr>
          <p:nvPr/>
        </p:nvPicPr>
        <p:blipFill>
          <a:blip r:embed="rId2"/>
          <a:stretch>
            <a:fillRect/>
          </a:stretch>
        </p:blipFill>
        <p:spPr>
          <a:xfrm>
            <a:off x="7505701" y="2024309"/>
            <a:ext cx="2540788" cy="2399633"/>
          </a:xfrm>
          <a:prstGeom prst="rect">
            <a:avLst/>
          </a:prstGeom>
          <a:effectLst>
            <a:outerShdw blurRad="50800" dist="38100" dir="2700000" algn="tl" rotWithShape="0">
              <a:prstClr val="black">
                <a:alpha val="40000"/>
              </a:prstClr>
            </a:outerShdw>
          </a:effectLst>
        </p:spPr>
      </p:pic>
      <p:pic>
        <p:nvPicPr>
          <p:cNvPr id="11" name="Picture 10" descr="Screen shot: Definitions for symptoms typical of osteoarthritis and for atypical, features">
            <a:extLst>
              <a:ext uri="{FF2B5EF4-FFF2-40B4-BE49-F238E27FC236}">
                <a16:creationId xmlns:a16="http://schemas.microsoft.com/office/drawing/2014/main" id="{9329E1D6-EAEE-B2C0-CF37-D9382C21D91B}"/>
              </a:ext>
            </a:extLst>
          </p:cNvPr>
          <p:cNvPicPr>
            <a:picLocks noChangeAspect="1"/>
          </p:cNvPicPr>
          <p:nvPr/>
        </p:nvPicPr>
        <p:blipFill>
          <a:blip r:embed="rId3"/>
          <a:stretch>
            <a:fillRect/>
          </a:stretch>
        </p:blipFill>
        <p:spPr>
          <a:xfrm>
            <a:off x="1614070" y="5006592"/>
            <a:ext cx="4354101" cy="1532320"/>
          </a:xfrm>
          <a:prstGeom prst="rect">
            <a:avLst/>
          </a:prstGeom>
          <a:effectLst>
            <a:outerShdw blurRad="50800" dist="38100" dir="2700000" algn="tl" rotWithShape="0">
              <a:prstClr val="black">
                <a:alpha val="40000"/>
              </a:prstClr>
            </a:outerShdw>
          </a:effectLst>
        </p:spPr>
      </p:pic>
      <p:pic>
        <p:nvPicPr>
          <p:cNvPr id="18" name="Picture 17" descr="Screen shot: Quality Statement 1: Clinical Assessment for Diagnosis">
            <a:extLst>
              <a:ext uri="{FF2B5EF4-FFF2-40B4-BE49-F238E27FC236}">
                <a16:creationId xmlns:a16="http://schemas.microsoft.com/office/drawing/2014/main" id="{A1CC566D-2C07-0ACE-D13B-552931B28DA2}"/>
              </a:ext>
            </a:extLst>
          </p:cNvPr>
          <p:cNvPicPr>
            <a:picLocks noChangeAspect="1"/>
          </p:cNvPicPr>
          <p:nvPr/>
        </p:nvPicPr>
        <p:blipFill>
          <a:blip r:embed="rId4"/>
          <a:stretch>
            <a:fillRect/>
          </a:stretch>
        </p:blipFill>
        <p:spPr>
          <a:xfrm>
            <a:off x="2117307" y="2222182"/>
            <a:ext cx="3152068" cy="1655978"/>
          </a:xfrm>
          <a:prstGeom prst="rect">
            <a:avLst/>
          </a:prstGeom>
          <a:effectLst>
            <a:outerShdw blurRad="50800" dist="38100" dir="2700000" algn="tl" rotWithShape="0">
              <a:prstClr val="black">
                <a:alpha val="40000"/>
              </a:prstClr>
            </a:outerShdw>
          </a:effectLst>
        </p:spPr>
      </p:pic>
      <p:pic>
        <p:nvPicPr>
          <p:cNvPr id="23" name="Picture 22" descr="Screen shot: Quality Indicator: How to Measure Improvement for this Statement">
            <a:extLst>
              <a:ext uri="{FF2B5EF4-FFF2-40B4-BE49-F238E27FC236}">
                <a16:creationId xmlns:a16="http://schemas.microsoft.com/office/drawing/2014/main" id="{B7876A24-2368-C1FD-0668-B01706319929}"/>
              </a:ext>
            </a:extLst>
          </p:cNvPr>
          <p:cNvPicPr>
            <a:picLocks noChangeAspect="1"/>
          </p:cNvPicPr>
          <p:nvPr/>
        </p:nvPicPr>
        <p:blipFill>
          <a:blip r:embed="rId5"/>
          <a:stretch>
            <a:fillRect/>
          </a:stretch>
        </p:blipFill>
        <p:spPr>
          <a:xfrm>
            <a:off x="6692490" y="5234603"/>
            <a:ext cx="4114800" cy="12764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Patient guide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dirty="0"/>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1818217"/>
          </a:xfrm>
        </p:spPr>
        <p:txBody>
          <a:bodyPr/>
          <a:lstStyle/>
          <a:p>
            <a:r>
              <a:rPr lang="en-US" dirty="0"/>
              <a:t>The </a:t>
            </a:r>
            <a:r>
              <a:rPr lang="en-US" b="1" dirty="0"/>
              <a:t>patient guide </a:t>
            </a:r>
            <a:r>
              <a:rPr lang="en-US" dirty="0"/>
              <a:t>is designed to give patients information about what quality care looks like for various conditions based on the best evidence, so they can ask informed questions of their clinicians. </a:t>
            </a:r>
          </a:p>
          <a:p>
            <a:endParaRPr lang="en-US" dirty="0"/>
          </a:p>
        </p:txBody>
      </p:sp>
      <p:sp>
        <p:nvSpPr>
          <p:cNvPr id="2" name="Footer Placeholder 1">
            <a:extLst>
              <a:ext uri="{FF2B5EF4-FFF2-40B4-BE49-F238E27FC236}">
                <a16:creationId xmlns:a16="http://schemas.microsoft.com/office/drawing/2014/main" id="{C6373715-AEA2-6BF3-347E-E751DB7C8997}"/>
              </a:ext>
            </a:extLst>
          </p:cNvPr>
          <p:cNvSpPr txBox="1">
            <a:spLocks/>
          </p:cNvSpPr>
          <p:nvPr/>
        </p:nvSpPr>
        <p:spPr>
          <a:xfrm>
            <a:off x="7505701" y="63563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7</a:t>
            </a:r>
          </a:p>
        </p:txBody>
      </p:sp>
      <p:pic>
        <p:nvPicPr>
          <p:cNvPr id="5" name="Picture 4" descr="Screen shot: Osteoarthritis patient guide cover page.">
            <a:extLst>
              <a:ext uri="{FF2B5EF4-FFF2-40B4-BE49-F238E27FC236}">
                <a16:creationId xmlns:a16="http://schemas.microsoft.com/office/drawing/2014/main" id="{D95D7223-DC72-9020-3675-1486B0ABC18A}"/>
              </a:ext>
            </a:extLst>
          </p:cNvPr>
          <p:cNvPicPr>
            <a:picLocks noChangeAspect="1"/>
          </p:cNvPicPr>
          <p:nvPr/>
        </p:nvPicPr>
        <p:blipFill>
          <a:blip r:embed="rId3"/>
          <a:stretch>
            <a:fillRect/>
          </a:stretch>
        </p:blipFill>
        <p:spPr>
          <a:xfrm>
            <a:off x="7095506" y="691775"/>
            <a:ext cx="3889169" cy="50330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Placemat</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dirty="0"/>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en-US" dirty="0"/>
              <a:t>The placemat is a </a:t>
            </a:r>
            <a:r>
              <a:rPr lang="en-US" b="1" dirty="0"/>
              <a:t>quick-reference resource </a:t>
            </a:r>
            <a:br>
              <a:rPr lang="en-US" b="1" dirty="0"/>
            </a:br>
            <a:r>
              <a:rPr lang="en-US" b="1" dirty="0"/>
              <a:t>for clinicians</a:t>
            </a:r>
            <a:r>
              <a:rPr lang="en-US" dirty="0"/>
              <a:t> that summarizes the quality standard and includes links to helpful resources and tools.</a:t>
            </a:r>
          </a:p>
        </p:txBody>
      </p:sp>
      <p:sp>
        <p:nvSpPr>
          <p:cNvPr id="4" name="Footer Placeholder 1">
            <a:extLst>
              <a:ext uri="{FF2B5EF4-FFF2-40B4-BE49-F238E27FC236}">
                <a16:creationId xmlns:a16="http://schemas.microsoft.com/office/drawing/2014/main" id="{6B11CD0E-C7B3-899E-D47C-63ECD9BF2325}"/>
              </a:ext>
            </a:extLst>
          </p:cNvPr>
          <p:cNvSpPr txBox="1">
            <a:spLocks/>
          </p:cNvSpPr>
          <p:nvPr/>
        </p:nvSpPr>
        <p:spPr>
          <a:xfrm>
            <a:off x="7505701" y="6356350"/>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8</a:t>
            </a:r>
          </a:p>
        </p:txBody>
      </p:sp>
      <p:pic>
        <p:nvPicPr>
          <p:cNvPr id="5" name="Picture 4">
            <a:extLst>
              <a:ext uri="{FF2B5EF4-FFF2-40B4-BE49-F238E27FC236}">
                <a16:creationId xmlns:a16="http://schemas.microsoft.com/office/drawing/2014/main" id="{E6174FC9-7DD9-00CD-A313-03FA88067B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905495" y="1235193"/>
            <a:ext cx="3334285" cy="43676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en-US" dirty="0"/>
              <a:t>Case for improvement deck</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en-US" dirty="0"/>
              <a:t>Quality standards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en-US" sz="2200" b="1" i="0" u="none" strike="noStrike" kern="1200" cap="none" spc="0" normalizeH="0" baseline="0" noProof="0" dirty="0">
                <a:ln>
                  <a:noFill/>
                </a:ln>
                <a:solidFill>
                  <a:srgbClr val="000000"/>
                </a:solidFill>
                <a:effectLst/>
                <a:uLnTx/>
                <a:uFillTx/>
                <a:latin typeface="Calibri" panose="020F0502020204030204"/>
                <a:ea typeface="+mn-ea"/>
                <a:cs typeface="+mn-cs"/>
              </a:rPr>
              <a:t>case for improvement deck </a:t>
            </a: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describes why the quality standard was created and shows some of the data used to develop it. Champions can use or adapt this deck to build support for the quality standard in their organizations</a:t>
            </a:r>
            <a:r>
              <a:rPr lang="en-US" dirty="0"/>
              <a:t>.</a:t>
            </a:r>
          </a:p>
        </p:txBody>
      </p:sp>
      <p:sp>
        <p:nvSpPr>
          <p:cNvPr id="4" name="Footer Placeholder 1">
            <a:extLst>
              <a:ext uri="{FF2B5EF4-FFF2-40B4-BE49-F238E27FC236}">
                <a16:creationId xmlns:a16="http://schemas.microsoft.com/office/drawing/2014/main" id="{6B11CD0E-C7B3-899E-D47C-63ECD9BF2325}"/>
              </a:ext>
            </a:extLst>
          </p:cNvPr>
          <p:cNvSpPr txBox="1">
            <a:spLocks/>
          </p:cNvSpPr>
          <p:nvPr/>
        </p:nvSpPr>
        <p:spPr>
          <a:xfrm>
            <a:off x="7505701" y="6356350"/>
            <a:ext cx="411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rgbClr val="000000"/>
                </a:solidFill>
                <a:latin typeface="Calibri" panose="020F0502020204030204"/>
              </a:rPr>
              <a:t>9</a:t>
            </a:r>
          </a:p>
        </p:txBody>
      </p:sp>
      <p:pic>
        <p:nvPicPr>
          <p:cNvPr id="5" name="Picture 4" descr="Screen shot: slide 1 of case for improvement deck">
            <a:extLst>
              <a:ext uri="{FF2B5EF4-FFF2-40B4-BE49-F238E27FC236}">
                <a16:creationId xmlns:a16="http://schemas.microsoft.com/office/drawing/2014/main" id="{E702DD01-808C-CA5F-F330-79DD771EF5BF}"/>
              </a:ext>
            </a:extLst>
          </p:cNvPr>
          <p:cNvPicPr>
            <a:picLocks noChangeAspect="1"/>
          </p:cNvPicPr>
          <p:nvPr/>
        </p:nvPicPr>
        <p:blipFill>
          <a:blip r:embed="rId3"/>
          <a:stretch>
            <a:fillRect/>
          </a:stretch>
        </p:blipFill>
        <p:spPr>
          <a:xfrm>
            <a:off x="6650922" y="2172900"/>
            <a:ext cx="4678136" cy="26303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8762564"/>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SharedWithUsers xmlns="623dabe2-7971-4695-be10-17b1dbde532f">
      <UserInfo>
        <DisplayName>Harrison, Susan</DisplayName>
        <AccountId>102</AccountId>
        <AccountType/>
      </UserInfo>
      <UserInfo>
        <DisplayName>Sutherland, Justin</DisplayName>
        <AccountId>13567</AccountId>
        <AccountType/>
      </UserInfo>
    </SharedWithUsers>
  </documentManagement>
</p:properties>
</file>

<file path=customXml/itemProps1.xml><?xml version="1.0" encoding="utf-8"?>
<ds:datastoreItem xmlns:ds="http://schemas.openxmlformats.org/officeDocument/2006/customXml" ds:itemID="{85FEE223-8CC4-436B-BD26-FFC536ABE83F}">
  <ds:schemaRefs>
    <ds:schemaRef ds:uri="http://schemas.microsoft.com/sharepoint/v3/contenttype/forms"/>
  </ds:schemaRefs>
</ds:datastoreItem>
</file>

<file path=customXml/itemProps2.xml><?xml version="1.0" encoding="utf-8"?>
<ds:datastoreItem xmlns:ds="http://schemas.openxmlformats.org/officeDocument/2006/customXml" ds:itemID="{337FDA62-54AD-4397-AB9D-780F6243DA6F}">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3D639A4E-51D6-44A7-8ACA-F88ABA3871F8}">
  <ds:schemaRefs>
    <ds:schemaRef ds:uri="623dabe2-7971-4695-be10-17b1dbde532f"/>
    <ds:schemaRef ds:uri="http://purl.org/dc/terms/"/>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f4a9ebb6-6bae-4df8-b4d9-b705f0eb6b4b"/>
    <ds:schemaRef ds:uri="http://www.w3.org/XML/1998/namespace"/>
    <ds:schemaRef ds:uri="http://purl.org/dc/dcmitype/"/>
  </ds:schemaRefs>
</ds:datastoreItem>
</file>

<file path=docMetadata/LabelInfo.xml><?xml version="1.0" encoding="utf-8"?>
<clbl:labelList xmlns:clbl="http://schemas.microsoft.com/office/2020/mipLabelMetadata">
  <clbl:label id="{4ef96c5c-d83f-466b-a478-816a5bb4af62}" enabled="0" method="" siteId="{4ef96c5c-d83f-466b-a478-816a5bb4af62}" removed="1"/>
</clbl:labelList>
</file>

<file path=docProps/app.xml><?xml version="1.0" encoding="utf-8"?>
<Properties xmlns="http://schemas.openxmlformats.org/officeDocument/2006/extended-properties" xmlns:vt="http://schemas.openxmlformats.org/officeDocument/2006/docPropsVTypes">
  <Template>OH Template-Mar30</Template>
  <TotalTime>5</TotalTime>
  <Words>5436</Words>
  <Application>Microsoft Office PowerPoint</Application>
  <PresentationFormat>Widescreen</PresentationFormat>
  <Paragraphs>366</Paragraphs>
  <Slides>44</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MS PGothic</vt:lpstr>
      <vt:lpstr>Aldhabi</vt:lpstr>
      <vt:lpstr>Arial</vt:lpstr>
      <vt:lpstr>Calibri</vt:lpstr>
      <vt:lpstr>Calibri Light</vt:lpstr>
      <vt:lpstr>Courier New</vt:lpstr>
      <vt:lpstr>ElsevierGulliver</vt:lpstr>
      <vt:lpstr>Segoe UI</vt:lpstr>
      <vt:lpstr>System Font Regular</vt:lpstr>
      <vt:lpstr>Wingdings</vt:lpstr>
      <vt:lpstr>OH Template-Mar30</vt:lpstr>
      <vt:lpstr>Osteoarthritis</vt:lpstr>
      <vt:lpstr>Objectives</vt:lpstr>
      <vt:lpstr>Quality standards</vt:lpstr>
      <vt:lpstr>Quality standards</vt:lpstr>
      <vt:lpstr>Quality standard resources</vt:lpstr>
      <vt:lpstr>Inside the quality standard</vt:lpstr>
      <vt:lpstr>Patient guide</vt:lpstr>
      <vt:lpstr>Placemat</vt:lpstr>
      <vt:lpstr>Case for improvement deck</vt:lpstr>
      <vt:lpstr>How the health care system can support implementation</vt:lpstr>
      <vt:lpstr>Implementation tools</vt:lpstr>
      <vt:lpstr>Quorum</vt:lpstr>
      <vt:lpstr>Measurement guide</vt:lpstr>
      <vt:lpstr>Technical specifications</vt:lpstr>
      <vt:lpstr>Why do we need a  quality standard for  Osteoarthritis?</vt:lpstr>
      <vt:lpstr>About 1 in 7 adults in Ontario are living with osteoarthritis</vt:lpstr>
      <vt:lpstr>Osteoarthritis negatively impacts activities of daily living</vt:lpstr>
      <vt:lpstr>Osteoarthritis creates substantial societal burden</vt:lpstr>
      <vt:lpstr>Osteoarthritis is associated with many comorbidities</vt:lpstr>
      <vt:lpstr>Osteoarthritis pain cascade</vt:lpstr>
      <vt:lpstr>Osteoarthritis management</vt:lpstr>
      <vt:lpstr>Exercise and weight loss are important treatment strategies for people with osteoarthritis who are overweight or obese</vt:lpstr>
      <vt:lpstr>Referral for consideration of joint surgery should be discussed only for appropriate procedures after an adequate trial of nonsurgical management</vt:lpstr>
      <vt:lpstr>Quote from Anna Larson, Lived Experience Advisor</vt:lpstr>
      <vt:lpstr>Quote from Joan Conrad, Lived Experience Advisor</vt:lpstr>
      <vt:lpstr>Quote from Zahra Bardai, Family Physician</vt:lpstr>
      <vt:lpstr>Quality statements  to improve care </vt:lpstr>
      <vt:lpstr>Scope of this quality standard</vt:lpstr>
      <vt:lpstr>Quality statement topics</vt:lpstr>
      <vt:lpstr>Clinical assessment for diagnosis </vt:lpstr>
      <vt:lpstr>Comprehensive assessment to inform the care plan </vt:lpstr>
      <vt:lpstr>Patient education </vt:lpstr>
      <vt:lpstr>Patient self-management plan </vt:lpstr>
      <vt:lpstr>Therapeutic exercise </vt:lpstr>
      <vt:lpstr>Physical activity </vt:lpstr>
      <vt:lpstr>Weight management</vt:lpstr>
      <vt:lpstr>Pharmacological symptom management  </vt:lpstr>
      <vt:lpstr>Referral to a clinician with additional skills in osteoarthritis management </vt:lpstr>
      <vt:lpstr>Referral for consideration of joint surgery </vt:lpstr>
      <vt:lpstr>Measures to support improvement </vt:lpstr>
      <vt:lpstr>Indicators that can be measured using provincial data</vt:lpstr>
      <vt:lpstr>Indicators that can be measured using only local data</vt:lpstr>
      <vt:lpstr>Data sources and acknowledgement</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subject/>
  <dc:creator>Mulder, Tonja</dc:creator>
  <cp:keywords/>
  <dc:description/>
  <cp:lastModifiedBy>Maguire, Tim</cp:lastModifiedBy>
  <cp:revision>2</cp:revision>
  <cp:lastPrinted>2023-03-01T15:21:33Z</cp:lastPrinted>
  <dcterms:created xsi:type="dcterms:W3CDTF">2023-04-11T19:41:18Z</dcterms:created>
  <dcterms:modified xsi:type="dcterms:W3CDTF">2024-11-18T16:20:14Z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